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 id="2147483696" r:id="rId4"/>
  </p:sldMasterIdLst>
  <p:sldIdLst>
    <p:sldId id="318" r:id="rId5"/>
    <p:sldId id="257" r:id="rId6"/>
    <p:sldId id="256" r:id="rId7"/>
    <p:sldId id="259" r:id="rId8"/>
    <p:sldId id="260" r:id="rId9"/>
    <p:sldId id="341" r:id="rId10"/>
    <p:sldId id="346" r:id="rId11"/>
    <p:sldId id="342" r:id="rId12"/>
    <p:sldId id="343" r:id="rId13"/>
    <p:sldId id="344" r:id="rId14"/>
    <p:sldId id="345" r:id="rId15"/>
    <p:sldId id="261" r:id="rId16"/>
    <p:sldId id="262" r:id="rId17"/>
    <p:sldId id="351" r:id="rId18"/>
    <p:sldId id="258" r:id="rId19"/>
    <p:sldId id="263" r:id="rId20"/>
    <p:sldId id="264" r:id="rId21"/>
    <p:sldId id="266" r:id="rId22"/>
    <p:sldId id="267" r:id="rId23"/>
    <p:sldId id="268" r:id="rId24"/>
    <p:sldId id="269" r:id="rId25"/>
    <p:sldId id="270" r:id="rId26"/>
    <p:sldId id="271" r:id="rId27"/>
    <p:sldId id="272" r:id="rId28"/>
    <p:sldId id="273" r:id="rId29"/>
    <p:sldId id="274" r:id="rId30"/>
    <p:sldId id="265" r:id="rId31"/>
    <p:sldId id="275" r:id="rId32"/>
    <p:sldId id="325" r:id="rId33"/>
    <p:sldId id="357" r:id="rId34"/>
    <p:sldId id="333" r:id="rId35"/>
    <p:sldId id="340" r:id="rId36"/>
    <p:sldId id="320" r:id="rId37"/>
    <p:sldId id="276" r:id="rId38"/>
    <p:sldId id="277" r:id="rId39"/>
    <p:sldId id="278" r:id="rId40"/>
    <p:sldId id="280" r:id="rId41"/>
    <p:sldId id="281" r:id="rId42"/>
    <p:sldId id="282" r:id="rId43"/>
    <p:sldId id="283" r:id="rId44"/>
    <p:sldId id="327" r:id="rId45"/>
    <p:sldId id="359" r:id="rId46"/>
    <p:sldId id="332" r:id="rId47"/>
    <p:sldId id="339" r:id="rId48"/>
    <p:sldId id="322" r:id="rId49"/>
    <p:sldId id="284" r:id="rId50"/>
    <p:sldId id="285" r:id="rId51"/>
    <p:sldId id="286" r:id="rId52"/>
    <p:sldId id="287" r:id="rId53"/>
    <p:sldId id="288" r:id="rId54"/>
    <p:sldId id="289" r:id="rId55"/>
    <p:sldId id="290" r:id="rId56"/>
    <p:sldId id="291" r:id="rId57"/>
    <p:sldId id="329" r:id="rId58"/>
    <p:sldId id="331" r:id="rId59"/>
    <p:sldId id="338" r:id="rId60"/>
    <p:sldId id="324" r:id="rId61"/>
    <p:sldId id="292" r:id="rId62"/>
    <p:sldId id="293" r:id="rId63"/>
    <p:sldId id="294" r:id="rId64"/>
    <p:sldId id="295" r:id="rId65"/>
    <p:sldId id="296" r:id="rId66"/>
    <p:sldId id="297" r:id="rId67"/>
    <p:sldId id="298" r:id="rId68"/>
    <p:sldId id="299" r:id="rId69"/>
    <p:sldId id="330" r:id="rId70"/>
    <p:sldId id="336" r:id="rId71"/>
    <p:sldId id="337" r:id="rId72"/>
    <p:sldId id="335" r:id="rId73"/>
    <p:sldId id="347" r:id="rId74"/>
    <p:sldId id="300" r:id="rId75"/>
    <p:sldId id="301" r:id="rId76"/>
    <p:sldId id="302" r:id="rId77"/>
    <p:sldId id="303" r:id="rId78"/>
    <p:sldId id="305" r:id="rId79"/>
    <p:sldId id="306" r:id="rId80"/>
    <p:sldId id="307" r:id="rId81"/>
    <p:sldId id="308" r:id="rId82"/>
    <p:sldId id="348" r:id="rId83"/>
    <p:sldId id="349" r:id="rId84"/>
    <p:sldId id="356" r:id="rId85"/>
    <p:sldId id="350" r:id="rId86"/>
    <p:sldId id="309" r:id="rId87"/>
    <p:sldId id="310" r:id="rId88"/>
    <p:sldId id="311" r:id="rId89"/>
    <p:sldId id="312" r:id="rId90"/>
    <p:sldId id="313" r:id="rId91"/>
    <p:sldId id="314" r:id="rId92"/>
    <p:sldId id="315" r:id="rId93"/>
    <p:sldId id="316" r:id="rId94"/>
    <p:sldId id="360" r:id="rId95"/>
    <p:sldId id="358" r:id="rId96"/>
    <p:sldId id="361" r:id="rId97"/>
    <p:sldId id="362" r:id="rId98"/>
    <p:sldId id="363" r:id="rId99"/>
    <p:sldId id="352" r:id="rId100"/>
    <p:sldId id="317" r:id="rId101"/>
    <p:sldId id="353" r:id="rId102"/>
    <p:sldId id="354" r:id="rId103"/>
    <p:sldId id="355"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84" autoAdjust="0"/>
    <p:restoredTop sz="94660"/>
  </p:normalViewPr>
  <p:slideViewPr>
    <p:cSldViewPr snapToGrid="0">
      <p:cViewPr varScale="1">
        <p:scale>
          <a:sx n="88" d="100"/>
          <a:sy n="88" d="100"/>
        </p:scale>
        <p:origin x="29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heme" Target="theme/theme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09228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3840352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464674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353790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261745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32162549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F16536-CDBB-4E39-A21A-ED1BA0552401}" type="datetimeFigureOut">
              <a:rPr lang="en-US" smtClean="0"/>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3595900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F16536-CDBB-4E39-A21A-ED1BA0552401}" type="datetimeFigureOut">
              <a:rPr lang="en-US" smtClean="0"/>
              <a:t>6/22/2022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779819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F16536-CDBB-4E39-A21A-ED1BA0552401}" type="datetimeFigureOut">
              <a:rPr lang="en-US" smtClean="0"/>
              <a:t>6/22/2022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31700658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F16536-CDBB-4E39-A21A-ED1BA0552401}" type="datetimeFigureOut">
              <a:rPr lang="en-US" smtClean="0"/>
              <a:t>6/22/2022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9768521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CF16536-CDBB-4E39-A21A-ED1BA0552401}" type="datetimeFigureOut">
              <a:rPr lang="en-US" smtClean="0"/>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618974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422412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6399212" y="5883275"/>
            <a:ext cx="914400" cy="365125"/>
          </a:xfrm>
        </p:spPr>
        <p:txBody>
          <a:bodyPr/>
          <a:lstStyle/>
          <a:p>
            <a:fld id="{4CF16536-CDBB-4E39-A21A-ED1BA0552401}" type="datetimeFigureOut">
              <a:rPr lang="en-US" smtClean="0"/>
              <a:t>6/22/2022</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35195903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CF16536-CDBB-4E39-A21A-ED1BA0552401}" type="datetimeFigureOut">
              <a:rPr lang="en-US" smtClean="0"/>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8474905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7067920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0926537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8310738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7231788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12154704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1855618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42102299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647005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9632447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0241828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33520385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F16536-CDBB-4E39-A21A-ED1BA0552401}" type="datetimeFigureOut">
              <a:rPr lang="en-US" smtClean="0"/>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5346333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F16536-CDBB-4E39-A21A-ED1BA0552401}" type="datetimeFigureOut">
              <a:rPr lang="en-US" smtClean="0"/>
              <a:t>6/22/2022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37219351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F16536-CDBB-4E39-A21A-ED1BA0552401}" type="datetimeFigureOut">
              <a:rPr lang="en-US" smtClean="0"/>
              <a:t>6/22/2022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6344389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F16536-CDBB-4E39-A21A-ED1BA0552401}" type="datetimeFigureOut">
              <a:rPr lang="en-US" smtClean="0"/>
              <a:t>6/22/2022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14278509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CF16536-CDBB-4E39-A21A-ED1BA0552401}" type="datetimeFigureOut">
              <a:rPr lang="en-US" smtClean="0"/>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37035211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6399212" y="5883275"/>
            <a:ext cx="914400" cy="365125"/>
          </a:xfrm>
        </p:spPr>
        <p:txBody>
          <a:bodyPr/>
          <a:lstStyle/>
          <a:p>
            <a:fld id="{4CF16536-CDBB-4E39-A21A-ED1BA0552401}" type="datetimeFigureOut">
              <a:rPr lang="en-US" smtClean="0"/>
              <a:t>6/22/2022</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1124386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CF16536-CDBB-4E39-A21A-ED1BA0552401}" type="datetimeFigureOut">
              <a:rPr lang="en-US" smtClean="0"/>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31189286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864375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CF16536-CDBB-4E39-A21A-ED1BA0552401}" type="datetimeFigureOut">
              <a:rPr lang="en-US" smtClean="0"/>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35474789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1817462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31624845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19254177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14412150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4970388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13604648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12438575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31543471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39151697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F16536-CDBB-4E39-A21A-ED1BA0552401}" type="datetimeFigureOut">
              <a:rPr lang="en-US" smtClean="0"/>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1183783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CF16536-CDBB-4E39-A21A-ED1BA0552401}" type="datetimeFigureOut">
              <a:rPr lang="en-US" smtClean="0"/>
              <a:t>6/22/2022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5128954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F16536-CDBB-4E39-A21A-ED1BA0552401}" type="datetimeFigureOut">
              <a:rPr lang="en-US" smtClean="0"/>
              <a:t>6/22/2022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12909619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F16536-CDBB-4E39-A21A-ED1BA0552401}" type="datetimeFigureOut">
              <a:rPr lang="en-US" smtClean="0"/>
              <a:t>6/22/2022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2289674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F16536-CDBB-4E39-A21A-ED1BA0552401}" type="datetimeFigureOut">
              <a:rPr lang="en-US" smtClean="0"/>
              <a:t>6/22/2022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6963456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CF16536-CDBB-4E39-A21A-ED1BA0552401}" type="datetimeFigureOut">
              <a:rPr lang="en-US" smtClean="0"/>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13272030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6399212" y="5883275"/>
            <a:ext cx="914400" cy="365125"/>
          </a:xfrm>
        </p:spPr>
        <p:txBody>
          <a:bodyPr/>
          <a:lstStyle/>
          <a:p>
            <a:fld id="{4CF16536-CDBB-4E39-A21A-ED1BA0552401}" type="datetimeFigureOut">
              <a:rPr lang="en-US" smtClean="0"/>
              <a:t>6/22/2022</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12745096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CF16536-CDBB-4E39-A21A-ED1BA0552401}" type="datetimeFigureOut">
              <a:rPr lang="en-US" smtClean="0"/>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6436607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16538798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7941079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4257534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1474120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F16536-CDBB-4E39-A21A-ED1BA0552401}" type="datetimeFigureOut">
              <a:rPr lang="en-US" smtClean="0"/>
              <a:t>6/22/2022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6557467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42584951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8708946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F16536-CDBB-4E39-A21A-ED1BA0552401}"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1097858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F16536-CDBB-4E39-A21A-ED1BA0552401}" type="datetimeFigureOut">
              <a:rPr lang="en-US" smtClean="0"/>
              <a:t>6/22/2022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213428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CF16536-CDBB-4E39-A21A-ED1BA0552401}" type="datetimeFigureOut">
              <a:rPr lang="en-US" smtClean="0"/>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183541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CF16536-CDBB-4E39-A21A-ED1BA0552401}" type="datetimeFigureOut">
              <a:rPr lang="en-US" smtClean="0"/>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A6A496-3C76-418A-80C1-363FB0881463}" type="slidenum">
              <a:rPr lang="en-US" smtClean="0"/>
              <a:t>‹#›</a:t>
            </a:fld>
            <a:endParaRPr lang="en-US"/>
          </a:p>
        </p:txBody>
      </p:sp>
    </p:spTree>
    <p:extLst>
      <p:ext uri="{BB962C8B-B14F-4D97-AF65-F5344CB8AC3E}">
        <p14:creationId xmlns:p14="http://schemas.microsoft.com/office/powerpoint/2010/main" val="2409001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F16536-CDBB-4E39-A21A-ED1BA0552401}" type="datetimeFigureOut">
              <a:rPr lang="en-US" smtClean="0"/>
              <a:t>6/22/2022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A6A496-3C76-418A-80C1-363FB0881463}" type="slidenum">
              <a:rPr lang="en-US" smtClean="0"/>
              <a:t>‹#›</a:t>
            </a:fld>
            <a:endParaRPr lang="en-US"/>
          </a:p>
        </p:txBody>
      </p:sp>
    </p:spTree>
    <p:extLst>
      <p:ext uri="{BB962C8B-B14F-4D97-AF65-F5344CB8AC3E}">
        <p14:creationId xmlns:p14="http://schemas.microsoft.com/office/powerpoint/2010/main" val="2885006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CF16536-CDBB-4E39-A21A-ED1BA0552401}" type="datetimeFigureOut">
              <a:rPr lang="en-US" smtClean="0"/>
              <a:t>6/22/2022</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3A6A496-3C76-418A-80C1-363FB0881463}" type="slidenum">
              <a:rPr lang="en-US" smtClean="0"/>
              <a:t>‹#›</a:t>
            </a:fld>
            <a:endParaRPr lang="en-US"/>
          </a:p>
        </p:txBody>
      </p:sp>
    </p:spTree>
    <p:extLst>
      <p:ext uri="{BB962C8B-B14F-4D97-AF65-F5344CB8AC3E}">
        <p14:creationId xmlns:p14="http://schemas.microsoft.com/office/powerpoint/2010/main" val="11440773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CF16536-CDBB-4E39-A21A-ED1BA0552401}" type="datetimeFigureOut">
              <a:rPr lang="en-US" smtClean="0"/>
              <a:t>6/22/2022</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3A6A496-3C76-418A-80C1-363FB0881463}" type="slidenum">
              <a:rPr lang="en-US" smtClean="0"/>
              <a:t>‹#›</a:t>
            </a:fld>
            <a:endParaRPr lang="en-US"/>
          </a:p>
        </p:txBody>
      </p:sp>
    </p:spTree>
    <p:extLst>
      <p:ext uri="{BB962C8B-B14F-4D97-AF65-F5344CB8AC3E}">
        <p14:creationId xmlns:p14="http://schemas.microsoft.com/office/powerpoint/2010/main" val="2400530449"/>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CF16536-CDBB-4E39-A21A-ED1BA0552401}" type="datetimeFigureOut">
              <a:rPr lang="en-US" smtClean="0"/>
              <a:t>6/22/2022</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3A6A496-3C76-418A-80C1-363FB0881463}" type="slidenum">
              <a:rPr lang="en-US" smtClean="0"/>
              <a:t>‹#›</a:t>
            </a:fld>
            <a:endParaRPr lang="en-US"/>
          </a:p>
        </p:txBody>
      </p:sp>
    </p:spTree>
    <p:extLst>
      <p:ext uri="{BB962C8B-B14F-4D97-AF65-F5344CB8AC3E}">
        <p14:creationId xmlns:p14="http://schemas.microsoft.com/office/powerpoint/2010/main" val="387407819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5.png"/></Relationships>
</file>

<file path=ppt/slides/_rels/slide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blipFill dpi="0" rotWithShape="1">
            <a:blip r:embed="rId2">
              <a:alphaModFix amt="24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180080" y="2794000"/>
            <a:ext cx="5293360" cy="769441"/>
          </a:xfrm>
          <a:prstGeom prst="rect">
            <a:avLst/>
          </a:prstGeom>
          <a:noFill/>
        </p:spPr>
        <p:txBody>
          <a:bodyPr wrap="square" rtlCol="0">
            <a:spAutoFit/>
          </a:bodyPr>
          <a:lstStyle/>
          <a:p>
            <a:pPr algn="ctr"/>
            <a:r>
              <a:rPr lang="en-US" sz="4400" b="1" dirty="0" smtClean="0">
                <a:latin typeface="Times New Roman" panose="02020603050405020304" pitchFamily="18" charset="0"/>
                <a:cs typeface="Times New Roman" panose="02020603050405020304" pitchFamily="18" charset="0"/>
              </a:rPr>
              <a:t>SR Latch Project</a:t>
            </a:r>
            <a:endParaRPr lang="en-US" sz="4400" b="1" dirty="0">
              <a:latin typeface="Times New Roman" panose="02020603050405020304" pitchFamily="18" charset="0"/>
              <a:cs typeface="Times New Roman" panose="02020603050405020304" pitchFamily="18" charset="0"/>
            </a:endParaRPr>
          </a:p>
        </p:txBody>
      </p:sp>
      <p:sp>
        <p:nvSpPr>
          <p:cNvPr id="4" name="Rectangle 3"/>
          <p:cNvSpPr/>
          <p:nvPr/>
        </p:nvSpPr>
        <p:spPr>
          <a:xfrm>
            <a:off x="-130628" y="2794000"/>
            <a:ext cx="12192000" cy="883920"/>
          </a:xfrm>
          <a:prstGeom prst="rect">
            <a:avLst/>
          </a:prstGeom>
          <a:solidFill>
            <a:schemeClr val="accent2">
              <a:lumMod val="40000"/>
              <a:lumOff val="6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584959" y="3855346"/>
            <a:ext cx="9945189" cy="1015663"/>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Project by:</a:t>
            </a:r>
          </a:p>
          <a:p>
            <a:endParaRPr lang="en-US" sz="2000" dirty="0">
              <a:latin typeface="Times New Roman" panose="02020603050405020304" pitchFamily="18" charset="0"/>
              <a:cs typeface="Times New Roman" panose="02020603050405020304" pitchFamily="18" charset="0"/>
            </a:endParaRPr>
          </a:p>
          <a:p>
            <a:r>
              <a:rPr lang="en-US" sz="2000" dirty="0" err="1" smtClean="0">
                <a:latin typeface="Times New Roman" panose="02020603050405020304" pitchFamily="18" charset="0"/>
                <a:cs typeface="Times New Roman" panose="02020603050405020304" pitchFamily="18" charset="0"/>
              </a:rPr>
              <a:t>Mohannad</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Wael</a:t>
            </a:r>
            <a:r>
              <a:rPr lang="en-US" sz="2000" dirty="0" smtClean="0">
                <a:latin typeface="Times New Roman" panose="02020603050405020304" pitchFamily="18" charset="0"/>
                <a:cs typeface="Times New Roman" panose="02020603050405020304" pitchFamily="18" charset="0"/>
              </a:rPr>
              <a:t> Taman 19100213                Mohammed Nasser El-</a:t>
            </a:r>
            <a:r>
              <a:rPr lang="en-US" sz="2000" dirty="0" err="1" smtClean="0">
                <a:latin typeface="Times New Roman" panose="02020603050405020304" pitchFamily="18" charset="0"/>
                <a:cs typeface="Times New Roman" panose="02020603050405020304" pitchFamily="18" charset="0"/>
              </a:rPr>
              <a:t>Maghraby</a:t>
            </a:r>
            <a:r>
              <a:rPr lang="en-US" sz="2000" dirty="0" smtClean="0">
                <a:latin typeface="Times New Roman" panose="02020603050405020304" pitchFamily="18" charset="0"/>
                <a:cs typeface="Times New Roman" panose="02020603050405020304" pitchFamily="18" charset="0"/>
              </a:rPr>
              <a:t> 19102722                     </a:t>
            </a:r>
            <a:endParaRPr lang="en-US"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121365" y="5048435"/>
            <a:ext cx="1079863"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Class C</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6621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9370478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0951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43687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84294" y="1277471"/>
            <a:ext cx="7920318" cy="1631216"/>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SR Latches can be implemented in various ways as mentioned above</a:t>
            </a:r>
          </a:p>
          <a:p>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Not only SR Latches that can be implemented in various ways, but </a:t>
            </a:r>
            <a:r>
              <a:rPr lang="en-US" sz="2000" dirty="0" err="1" smtClean="0">
                <a:latin typeface="Times New Roman" panose="02020603050405020304" pitchFamily="18" charset="0"/>
                <a:cs typeface="Times New Roman" panose="02020603050405020304" pitchFamily="18" charset="0"/>
              </a:rPr>
              <a:t>alos</a:t>
            </a:r>
            <a:r>
              <a:rPr lang="en-US" sz="2000" dirty="0" smtClean="0">
                <a:latin typeface="Times New Roman" panose="02020603050405020304" pitchFamily="18" charset="0"/>
                <a:cs typeface="Times New Roman" panose="02020603050405020304" pitchFamily="18" charset="0"/>
              </a:rPr>
              <a:t> Logic Gates can be implements using different components and methods, each with its own advantages and disadvantages </a:t>
            </a:r>
            <a:endParaRPr lang="en-US" sz="2000" dirty="0">
              <a:latin typeface="Times New Roman" panose="02020603050405020304" pitchFamily="18" charset="0"/>
              <a:cs typeface="Times New Roman" panose="02020603050405020304" pitchFamily="18" charset="0"/>
            </a:endParaRPr>
          </a:p>
        </p:txBody>
      </p:sp>
      <p:pic>
        <p:nvPicPr>
          <p:cNvPr id="3076" name="Picture 4" descr="Digital Electronics logic gates AND, OR, NOT, NAND, NOR, XOR, XNOR explain  in Urdu/Hindi | Logic, What is logic, Nand gate"/>
          <p:cNvPicPr>
            <a:picLocks noChangeAspect="1" noChangeArrowheads="1"/>
          </p:cNvPicPr>
          <p:nvPr/>
        </p:nvPicPr>
        <p:blipFill rotWithShape="1">
          <a:blip r:embed="rId2">
            <a:extLst>
              <a:ext uri="{28A0092B-C50C-407E-A947-70E740481C1C}">
                <a14:useLocalDpi xmlns:a14="http://schemas.microsoft.com/office/drawing/2010/main" val="0"/>
              </a:ext>
            </a:extLst>
          </a:blip>
          <a:srcRect t="10198"/>
          <a:stretch/>
        </p:blipFill>
        <p:spPr bwMode="auto">
          <a:xfrm>
            <a:off x="1930588" y="3119717"/>
            <a:ext cx="7764743" cy="35158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12192000" cy="6858000"/>
          </a:xfrm>
          <a:prstGeom prst="rect">
            <a:avLst/>
          </a:prstGeom>
          <a:blipFill dpi="0" rotWithShape="1">
            <a:blip r:embed="rId3">
              <a:alphaModFix amt="15000"/>
            </a:blip>
            <a:srcRect/>
            <a:stretch>
              <a:fillRect b="-7484"/>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8229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3034" y="1465729"/>
            <a:ext cx="7668253" cy="3693319"/>
          </a:xfrm>
          <a:prstGeom prst="rect">
            <a:avLst/>
          </a:prstGeom>
          <a:noFill/>
        </p:spPr>
        <p:txBody>
          <a:bodyPr wrap="none" rtlCol="0">
            <a:spAutoFit/>
          </a:bodyPr>
          <a:lstStyle/>
          <a:p>
            <a:r>
              <a:rPr lang="en-US" dirty="0" smtClean="0"/>
              <a:t>In SR latch we only need to learn about 2 Logic Gates Which are NOR and NAND</a:t>
            </a:r>
          </a:p>
          <a:p>
            <a:endParaRPr lang="en-US" dirty="0"/>
          </a:p>
          <a:p>
            <a:r>
              <a:rPr lang="en-US" dirty="0" smtClean="0"/>
              <a:t>We can implement both using various methods such as: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DL</a:t>
            </a:r>
          </a:p>
          <a:p>
            <a:pPr marL="285750" indent="-285750">
              <a:buFont typeface="Wingdings" panose="05000000000000000000" pitchFamily="2" charset="2"/>
              <a:buChar char="v"/>
            </a:pPr>
            <a:r>
              <a:rPr lang="en-US" dirty="0" smtClean="0"/>
              <a:t>RTL</a:t>
            </a:r>
          </a:p>
          <a:p>
            <a:pPr marL="285750" indent="-285750">
              <a:buFont typeface="Wingdings" panose="05000000000000000000" pitchFamily="2" charset="2"/>
              <a:buChar char="v"/>
            </a:pPr>
            <a:r>
              <a:rPr lang="en-US" dirty="0" smtClean="0"/>
              <a:t>DTL</a:t>
            </a:r>
          </a:p>
          <a:p>
            <a:pPr marL="285750" indent="-285750">
              <a:buFont typeface="Wingdings" panose="05000000000000000000" pitchFamily="2" charset="2"/>
              <a:buChar char="v"/>
            </a:pPr>
            <a:r>
              <a:rPr lang="en-US" dirty="0" smtClean="0"/>
              <a:t>TTL</a:t>
            </a:r>
          </a:p>
          <a:p>
            <a:pPr marL="285750" indent="-285750">
              <a:buFont typeface="Wingdings" panose="05000000000000000000" pitchFamily="2" charset="2"/>
              <a:buChar char="v"/>
            </a:pPr>
            <a:r>
              <a:rPr lang="en-US" dirty="0" smtClean="0"/>
              <a:t>NMOS</a:t>
            </a:r>
          </a:p>
          <a:p>
            <a:pPr marL="285750" indent="-285750">
              <a:buFont typeface="Wingdings" panose="05000000000000000000" pitchFamily="2" charset="2"/>
              <a:buChar char="v"/>
            </a:pPr>
            <a:r>
              <a:rPr lang="en-US" dirty="0" smtClean="0"/>
              <a:t>PMOS</a:t>
            </a:r>
          </a:p>
          <a:p>
            <a:pPr marL="285750" indent="-285750">
              <a:buFont typeface="Wingdings" panose="05000000000000000000" pitchFamily="2" charset="2"/>
              <a:buChar char="v"/>
            </a:pPr>
            <a:r>
              <a:rPr lang="en-US" dirty="0" smtClean="0"/>
              <a:t>CMOS</a:t>
            </a:r>
          </a:p>
          <a:p>
            <a:pPr marL="285750" indent="-285750">
              <a:buFont typeface="Wingdings" panose="05000000000000000000" pitchFamily="2" charset="2"/>
              <a:buChar char="v"/>
            </a:pPr>
            <a:r>
              <a:rPr lang="en-US" dirty="0" smtClean="0"/>
              <a:t>ECL</a:t>
            </a:r>
          </a:p>
          <a:p>
            <a:pPr marL="285750" indent="-285750">
              <a:buFont typeface="Wingdings" panose="05000000000000000000" pitchFamily="2" charset="2"/>
              <a:buChar char="v"/>
            </a:pPr>
            <a:r>
              <a:rPr lang="en-US" dirty="0" smtClean="0"/>
              <a:t>I2L</a:t>
            </a:r>
          </a:p>
        </p:txBody>
      </p:sp>
      <p:sp>
        <p:nvSpPr>
          <p:cNvPr id="4" name="Rectangle 3"/>
          <p:cNvSpPr/>
          <p:nvPr/>
        </p:nvSpPr>
        <p:spPr>
          <a:xfrm>
            <a:off x="0" y="0"/>
            <a:ext cx="12192000" cy="6858000"/>
          </a:xfrm>
          <a:prstGeom prst="rect">
            <a:avLst/>
          </a:prstGeom>
          <a:blipFill dpi="0" rotWithShape="1">
            <a:blip r:embed="rId2">
              <a:alphaModFix amt="24000"/>
            </a:blip>
            <a:srcRect/>
            <a:stretch>
              <a:fillRect b="-7484"/>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4069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733151" y="1065126"/>
            <a:ext cx="2391508" cy="523220"/>
          </a:xfrm>
          <a:prstGeom prst="rect">
            <a:avLst/>
          </a:prstGeom>
          <a:noFill/>
        </p:spPr>
        <p:txBody>
          <a:bodyPr wrap="square" rtlCol="0">
            <a:spAutoFit/>
          </a:bodyPr>
          <a:lstStyle/>
          <a:p>
            <a:r>
              <a:rPr lang="en-US" sz="2800" dirty="0" smtClean="0"/>
              <a:t>POSTER:</a:t>
            </a:r>
            <a:endParaRPr lang="en-US" sz="2800" dirty="0"/>
          </a:p>
        </p:txBody>
      </p:sp>
      <p:pic>
        <p:nvPicPr>
          <p:cNvPr id="2" name="Picture 1"/>
          <p:cNvPicPr>
            <a:picLocks noChangeAspect="1"/>
          </p:cNvPicPr>
          <p:nvPr/>
        </p:nvPicPr>
        <p:blipFill>
          <a:blip r:embed="rId2"/>
          <a:stretch>
            <a:fillRect/>
          </a:stretch>
        </p:blipFill>
        <p:spPr>
          <a:xfrm>
            <a:off x="5124659" y="1065126"/>
            <a:ext cx="4038600" cy="5657850"/>
          </a:xfrm>
          <a:prstGeom prst="rect">
            <a:avLst/>
          </a:prstGeom>
        </p:spPr>
      </p:pic>
    </p:spTree>
    <p:extLst>
      <p:ext uri="{BB962C8B-B14F-4D97-AF65-F5344CB8AC3E}">
        <p14:creationId xmlns:p14="http://schemas.microsoft.com/office/powerpoint/2010/main" val="31297349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blipFill dpi="0" rotWithShape="1">
            <a:blip r:embed="rId2">
              <a:alphaModFix amt="26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67683" y="2833635"/>
            <a:ext cx="3456633" cy="707886"/>
          </a:xfrm>
          <a:prstGeom prst="rect">
            <a:avLst/>
          </a:prstGeom>
          <a:noFill/>
        </p:spPr>
        <p:txBody>
          <a:bodyPr wrap="square" rtlCol="0">
            <a:spAutoFit/>
          </a:bodyPr>
          <a:lstStyle/>
          <a:p>
            <a:r>
              <a:rPr lang="en-US" sz="4000" dirty="0" smtClean="0">
                <a:latin typeface="Times New Roman" panose="02020603050405020304" pitchFamily="18" charset="0"/>
                <a:cs typeface="Times New Roman" panose="02020603050405020304" pitchFamily="18" charset="0"/>
              </a:rPr>
              <a:t>SIMULATION</a:t>
            </a:r>
            <a:endParaRPr lang="en-US" sz="4000" dirty="0">
              <a:latin typeface="Times New Roman" panose="02020603050405020304" pitchFamily="18" charset="0"/>
              <a:cs typeface="Times New Roman" panose="02020603050405020304" pitchFamily="18" charset="0"/>
            </a:endParaRPr>
          </a:p>
        </p:txBody>
      </p:sp>
      <p:sp>
        <p:nvSpPr>
          <p:cNvPr id="9" name="Rectangle 8"/>
          <p:cNvSpPr/>
          <p:nvPr/>
        </p:nvSpPr>
        <p:spPr>
          <a:xfrm>
            <a:off x="0" y="2833635"/>
            <a:ext cx="12192000" cy="707886"/>
          </a:xfrm>
          <a:prstGeom prst="rect">
            <a:avLst/>
          </a:prstGeom>
          <a:gradFill>
            <a:gsLst>
              <a:gs pos="0">
                <a:schemeClr val="accent1">
                  <a:alpha val="0"/>
                  <a:lumMod val="0"/>
                  <a:lumOff val="10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9071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50976" y="301952"/>
            <a:ext cx="4419935"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SR latch using DTL</a:t>
            </a:r>
            <a:endParaRPr lang="en-US" sz="32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87506" y="1775012"/>
            <a:ext cx="3563470" cy="369332"/>
          </a:xfrm>
          <a:prstGeom prst="rect">
            <a:avLst/>
          </a:prstGeom>
          <a:noFill/>
        </p:spPr>
        <p:txBody>
          <a:bodyPr wrap="square" rtlCol="0">
            <a:spAutoFit/>
          </a:bodyPr>
          <a:lstStyle/>
          <a:p>
            <a:r>
              <a:rPr lang="en-US" dirty="0" smtClean="0"/>
              <a:t>Simulation of OR gate using DTL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557495"/>
            <a:ext cx="6872734" cy="5009790"/>
          </a:xfrm>
          <a:prstGeom prst="rect">
            <a:avLst/>
          </a:prstGeom>
        </p:spPr>
      </p:pic>
      <p:sp>
        <p:nvSpPr>
          <p:cNvPr id="8" name="Rectangle 7"/>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74529" y="2300569"/>
            <a:ext cx="2851959" cy="4401205"/>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LOW</a:t>
            </a:r>
          </a:p>
          <a:p>
            <a:endParaRPr lang="en-US" sz="2800" b="1" dirty="0"/>
          </a:p>
          <a:p>
            <a:r>
              <a:rPr lang="en-US" sz="2800" b="1" dirty="0" smtClean="0"/>
              <a:t>V2 LOW</a:t>
            </a:r>
          </a:p>
          <a:p>
            <a:endParaRPr lang="en-US" sz="2800" b="1" dirty="0"/>
          </a:p>
          <a:p>
            <a:endParaRPr lang="en-US" sz="2800" b="1" dirty="0" smtClean="0"/>
          </a:p>
          <a:p>
            <a:r>
              <a:rPr lang="en-US" sz="2800" b="1" dirty="0" smtClean="0"/>
              <a:t>OUTPUT LOW</a:t>
            </a:r>
          </a:p>
          <a:p>
            <a:endParaRPr lang="en-US" sz="2800" b="1" dirty="0" smtClean="0"/>
          </a:p>
          <a:p>
            <a:endParaRPr lang="en-US" sz="2800" b="1" dirty="0"/>
          </a:p>
        </p:txBody>
      </p:sp>
    </p:spTree>
    <p:extLst>
      <p:ext uri="{BB962C8B-B14F-4D97-AF65-F5344CB8AC3E}">
        <p14:creationId xmlns:p14="http://schemas.microsoft.com/office/powerpoint/2010/main" val="25201994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380" y="1076852"/>
            <a:ext cx="5071315" cy="5444529"/>
          </a:xfrm>
          <a:prstGeom prst="rect">
            <a:avLst/>
          </a:prstGeom>
        </p:spPr>
      </p:pic>
      <p:sp>
        <p:nvSpPr>
          <p:cNvPr id="5" name="Rectangle 4"/>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2731" y="1779725"/>
            <a:ext cx="2851959" cy="4401205"/>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r>
              <a:rPr lang="en-US" sz="2800" b="1" dirty="0" smtClean="0"/>
              <a:t>V2 LOW</a:t>
            </a:r>
          </a:p>
          <a:p>
            <a:endParaRPr lang="en-US" sz="2800" b="1" dirty="0"/>
          </a:p>
          <a:p>
            <a:endParaRPr lang="en-US" sz="2800" b="1" dirty="0" smtClean="0"/>
          </a:p>
          <a:p>
            <a:r>
              <a:rPr lang="en-US" sz="2800" b="1" dirty="0" smtClean="0"/>
              <a:t>OUTPUT HIGH</a:t>
            </a:r>
          </a:p>
          <a:p>
            <a:endParaRPr lang="en-US" sz="2800" b="1" dirty="0" smtClean="0"/>
          </a:p>
          <a:p>
            <a:endParaRPr lang="en-US" sz="2800" b="1" dirty="0"/>
          </a:p>
        </p:txBody>
      </p:sp>
    </p:spTree>
    <p:extLst>
      <p:ext uri="{BB962C8B-B14F-4D97-AF65-F5344CB8AC3E}">
        <p14:creationId xmlns:p14="http://schemas.microsoft.com/office/powerpoint/2010/main" val="33354429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8478" y="401151"/>
            <a:ext cx="5891445" cy="5961414"/>
          </a:xfrm>
          <a:prstGeom prst="rect">
            <a:avLst/>
          </a:prstGeom>
        </p:spPr>
      </p:pic>
      <p:sp>
        <p:nvSpPr>
          <p:cNvPr id="4" name="Rectangle 3"/>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74046" y="1451205"/>
            <a:ext cx="2851959" cy="4401205"/>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LOW</a:t>
            </a:r>
          </a:p>
          <a:p>
            <a:endParaRPr lang="en-US" sz="2800" b="1" dirty="0"/>
          </a:p>
          <a:p>
            <a:r>
              <a:rPr lang="en-US" sz="2800" b="1" dirty="0" smtClean="0"/>
              <a:t>V2 HIGH</a:t>
            </a:r>
          </a:p>
          <a:p>
            <a:endParaRPr lang="en-US" sz="2800" b="1" dirty="0"/>
          </a:p>
          <a:p>
            <a:endParaRPr lang="en-US" sz="2800" b="1" dirty="0" smtClean="0"/>
          </a:p>
          <a:p>
            <a:r>
              <a:rPr lang="en-US" sz="2800" b="1" dirty="0" smtClean="0"/>
              <a:t>OUTPUT HIGH</a:t>
            </a:r>
          </a:p>
          <a:p>
            <a:endParaRPr lang="en-US" sz="2800" b="1" dirty="0" smtClean="0"/>
          </a:p>
          <a:p>
            <a:endParaRPr lang="en-US" sz="2800" b="1" dirty="0"/>
          </a:p>
        </p:txBody>
      </p:sp>
    </p:spTree>
    <p:extLst>
      <p:ext uri="{BB962C8B-B14F-4D97-AF65-F5344CB8AC3E}">
        <p14:creationId xmlns:p14="http://schemas.microsoft.com/office/powerpoint/2010/main" val="27495538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6895" y="542445"/>
            <a:ext cx="6030401" cy="5838257"/>
          </a:xfrm>
          <a:prstGeom prst="rect">
            <a:avLst/>
          </a:prstGeom>
        </p:spPr>
      </p:pic>
      <p:sp>
        <p:nvSpPr>
          <p:cNvPr id="5" name="Rectangle 4"/>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84577" y="1762704"/>
            <a:ext cx="2851959" cy="4401205"/>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r>
              <a:rPr lang="en-US" sz="2800" b="1" dirty="0" smtClean="0"/>
              <a:t>V2 HIGH</a:t>
            </a:r>
          </a:p>
          <a:p>
            <a:endParaRPr lang="en-US" sz="2800" b="1" dirty="0"/>
          </a:p>
          <a:p>
            <a:endParaRPr lang="en-US" sz="2800" b="1" dirty="0" smtClean="0"/>
          </a:p>
          <a:p>
            <a:r>
              <a:rPr lang="en-US" sz="2800" b="1" dirty="0" smtClean="0"/>
              <a:t>OUTPUT HIGH</a:t>
            </a:r>
          </a:p>
          <a:p>
            <a:endParaRPr lang="en-US" sz="2800" b="1" dirty="0" smtClean="0"/>
          </a:p>
          <a:p>
            <a:endParaRPr lang="en-US" sz="2800" b="1" dirty="0"/>
          </a:p>
        </p:txBody>
      </p:sp>
    </p:spTree>
    <p:extLst>
      <p:ext uri="{BB962C8B-B14F-4D97-AF65-F5344CB8AC3E}">
        <p14:creationId xmlns:p14="http://schemas.microsoft.com/office/powerpoint/2010/main" val="15934058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5106" y="1451847"/>
            <a:ext cx="6096000" cy="707886"/>
          </a:xfrm>
          <a:prstGeom prst="rect">
            <a:avLst/>
          </a:prstGeom>
        </p:spPr>
        <p:txBody>
          <a:bodyPr>
            <a:spAutoFit/>
          </a:bodyPr>
          <a:lstStyle/>
          <a:p>
            <a:r>
              <a:rPr lang="en-US" sz="2000" dirty="0" smtClean="0">
                <a:latin typeface="Times New Roman" panose="02020603050405020304" pitchFamily="18" charset="0"/>
                <a:cs typeface="Times New Roman" panose="02020603050405020304" pitchFamily="18" charset="0"/>
              </a:rPr>
              <a:t>The SR-latch is shown below utilizing 2-NOR gates with a cross loop connection.</a:t>
            </a:r>
            <a:endParaRPr lang="en-US" sz="2000" dirty="0">
              <a:latin typeface="Times New Roman" panose="02020603050405020304" pitchFamily="18" charset="0"/>
              <a:cs typeface="Times New Roman" panose="02020603050405020304" pitchFamily="18" charset="0"/>
            </a:endParaRPr>
          </a:p>
        </p:txBody>
      </p:sp>
      <p:pic>
        <p:nvPicPr>
          <p:cNvPr id="2052" name="Picture 4" descr="basic - How does an SR Latch get started - Electrical Engineering Stack  Ex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1728" y="972857"/>
            <a:ext cx="2867025" cy="1952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56404" y="3849452"/>
            <a:ext cx="5322291" cy="400110"/>
          </a:xfrm>
          <a:prstGeom prst="rect">
            <a:avLst/>
          </a:prstGeom>
        </p:spPr>
        <p:txBody>
          <a:bodyPr wrap="none">
            <a:spAutoFit/>
          </a:bodyPr>
          <a:lstStyle/>
          <a:p>
            <a:r>
              <a:rPr lang="en-US" sz="2000" b="0" i="0" dirty="0" smtClean="0">
                <a:effectLst/>
                <a:latin typeface="Times New Roman" panose="02020603050405020304" pitchFamily="18" charset="0"/>
                <a:cs typeface="Times New Roman" panose="02020603050405020304" pitchFamily="18" charset="0"/>
              </a:rPr>
              <a:t>These latches can be built with </a:t>
            </a:r>
            <a:r>
              <a:rPr lang="en-US" sz="2000" b="1" i="0" dirty="0" smtClean="0">
                <a:effectLst/>
                <a:latin typeface="Times New Roman" panose="02020603050405020304" pitchFamily="18" charset="0"/>
                <a:cs typeface="Times New Roman" panose="02020603050405020304" pitchFamily="18" charset="0"/>
              </a:rPr>
              <a:t>NAND gates</a:t>
            </a:r>
            <a:r>
              <a:rPr lang="en-US" sz="2000" b="0" i="0" dirty="0" smtClean="0">
                <a:effectLst/>
                <a:latin typeface="Times New Roman" panose="02020603050405020304" pitchFamily="18" charset="0"/>
                <a:cs typeface="Times New Roman" panose="02020603050405020304" pitchFamily="18" charset="0"/>
              </a:rPr>
              <a:t> also;</a:t>
            </a:r>
            <a:endParaRPr lang="en-US" sz="2000" dirty="0">
              <a:latin typeface="Times New Roman" panose="02020603050405020304" pitchFamily="18" charset="0"/>
              <a:cs typeface="Times New Roman" panose="02020603050405020304" pitchFamily="18" charset="0"/>
            </a:endParaRPr>
          </a:p>
        </p:txBody>
      </p:sp>
      <p:pic>
        <p:nvPicPr>
          <p:cNvPr id="2054" name="Picture 6" descr="What are Latches? SR Latch &amp; Truth table | Electricalvo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2653" y="3849452"/>
            <a:ext cx="3086100" cy="1676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0"/>
            <a:ext cx="12192000" cy="6858000"/>
          </a:xfrm>
          <a:prstGeom prst="rect">
            <a:avLst/>
          </a:prstGeom>
          <a:blipFill dpi="0" rotWithShape="1">
            <a:blip r:embed="rId4">
              <a:alphaModFix amt="24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6175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882" y="860612"/>
            <a:ext cx="2393577" cy="369332"/>
          </a:xfrm>
          <a:prstGeom prst="rect">
            <a:avLst/>
          </a:prstGeom>
          <a:noFill/>
        </p:spPr>
        <p:txBody>
          <a:bodyPr wrap="square" rtlCol="0">
            <a:spAutoFit/>
          </a:bodyPr>
          <a:lstStyle/>
          <a:p>
            <a:r>
              <a:rPr lang="en-US" dirty="0" smtClean="0"/>
              <a:t>NOT GATE using DTL: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9253" y="516510"/>
            <a:ext cx="5636475" cy="5854268"/>
          </a:xfrm>
          <a:prstGeom prst="rect">
            <a:avLst/>
          </a:prstGeom>
        </p:spPr>
      </p:pic>
      <p:sp>
        <p:nvSpPr>
          <p:cNvPr id="5" name="Rectangle 4"/>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84577" y="1762704"/>
            <a:ext cx="2851959" cy="3970318"/>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endParaRPr lang="en-US" sz="2800" b="1" dirty="0"/>
          </a:p>
          <a:p>
            <a:endParaRPr lang="en-US" sz="2800" b="1" dirty="0" smtClean="0"/>
          </a:p>
          <a:p>
            <a:r>
              <a:rPr lang="en-US" sz="2800" b="1" dirty="0" smtClean="0"/>
              <a:t>OUTPUT LOW</a:t>
            </a:r>
          </a:p>
          <a:p>
            <a:endParaRPr lang="en-US" sz="2800" b="1" dirty="0" smtClean="0"/>
          </a:p>
          <a:p>
            <a:endParaRPr lang="en-US" sz="2800" b="1" dirty="0"/>
          </a:p>
        </p:txBody>
      </p:sp>
    </p:spTree>
    <p:extLst>
      <p:ext uri="{BB962C8B-B14F-4D97-AF65-F5344CB8AC3E}">
        <p14:creationId xmlns:p14="http://schemas.microsoft.com/office/powerpoint/2010/main" val="39632091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0057" y="545790"/>
            <a:ext cx="6314391" cy="5935397"/>
          </a:xfrm>
          <a:prstGeom prst="rect">
            <a:avLst/>
          </a:prstGeom>
        </p:spPr>
      </p:pic>
      <p:sp>
        <p:nvSpPr>
          <p:cNvPr id="4" name="Rectangle 3"/>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84577" y="1762704"/>
            <a:ext cx="2851959" cy="3970318"/>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LOW</a:t>
            </a:r>
          </a:p>
          <a:p>
            <a:endParaRPr lang="en-US" sz="2800" b="1" dirty="0"/>
          </a:p>
          <a:p>
            <a:endParaRPr lang="en-US" sz="2800" b="1" dirty="0"/>
          </a:p>
          <a:p>
            <a:endParaRPr lang="en-US" sz="2800" b="1" dirty="0" smtClean="0"/>
          </a:p>
          <a:p>
            <a:r>
              <a:rPr lang="en-US" sz="2800" b="1" dirty="0" smtClean="0"/>
              <a:t>OUTPUT HIGH</a:t>
            </a:r>
          </a:p>
          <a:p>
            <a:endParaRPr lang="en-US" sz="2800" b="1" dirty="0" smtClean="0"/>
          </a:p>
          <a:p>
            <a:endParaRPr lang="en-US" sz="2800" b="1" dirty="0"/>
          </a:p>
        </p:txBody>
      </p:sp>
    </p:spTree>
    <p:extLst>
      <p:ext uri="{BB962C8B-B14F-4D97-AF65-F5344CB8AC3E}">
        <p14:creationId xmlns:p14="http://schemas.microsoft.com/office/powerpoint/2010/main" val="13500538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38834" y="1035424"/>
            <a:ext cx="2447365" cy="369332"/>
          </a:xfrm>
          <a:prstGeom prst="rect">
            <a:avLst/>
          </a:prstGeom>
          <a:noFill/>
        </p:spPr>
        <p:txBody>
          <a:bodyPr wrap="square" rtlCol="0">
            <a:spAutoFit/>
          </a:bodyPr>
          <a:lstStyle/>
          <a:p>
            <a:r>
              <a:rPr lang="en-US" dirty="0" smtClean="0"/>
              <a:t>NOR GATE using DTL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145" y="911624"/>
            <a:ext cx="5845047" cy="5539418"/>
          </a:xfrm>
          <a:prstGeom prst="rect">
            <a:avLst/>
          </a:prstGeom>
        </p:spPr>
      </p:pic>
      <p:sp>
        <p:nvSpPr>
          <p:cNvPr id="5" name="Rectangle 4"/>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84577" y="1762704"/>
            <a:ext cx="2851959" cy="4401205"/>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LOW</a:t>
            </a:r>
          </a:p>
          <a:p>
            <a:endParaRPr lang="en-US" sz="2800" b="1" dirty="0"/>
          </a:p>
          <a:p>
            <a:r>
              <a:rPr lang="en-US" sz="2800" b="1" dirty="0" smtClean="0"/>
              <a:t>V2 LOW</a:t>
            </a:r>
          </a:p>
          <a:p>
            <a:endParaRPr lang="en-US" sz="2800" b="1" dirty="0"/>
          </a:p>
          <a:p>
            <a:endParaRPr lang="en-US" sz="2800" b="1" dirty="0" smtClean="0"/>
          </a:p>
          <a:p>
            <a:r>
              <a:rPr lang="en-US" sz="2800" b="1" dirty="0" smtClean="0"/>
              <a:t>OUTPUT HIGH</a:t>
            </a:r>
          </a:p>
          <a:p>
            <a:endParaRPr lang="en-US" sz="2800" b="1" dirty="0" smtClean="0"/>
          </a:p>
          <a:p>
            <a:endParaRPr lang="en-US" sz="2800" b="1" dirty="0"/>
          </a:p>
        </p:txBody>
      </p:sp>
    </p:spTree>
    <p:extLst>
      <p:ext uri="{BB962C8B-B14F-4D97-AF65-F5344CB8AC3E}">
        <p14:creationId xmlns:p14="http://schemas.microsoft.com/office/powerpoint/2010/main" val="23632829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759" y="610850"/>
            <a:ext cx="5906012" cy="5669370"/>
          </a:xfrm>
          <a:prstGeom prst="rect">
            <a:avLst/>
          </a:prstGeom>
        </p:spPr>
      </p:pic>
      <p:sp>
        <p:nvSpPr>
          <p:cNvPr id="4" name="Rectangle 3"/>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84577" y="1762704"/>
            <a:ext cx="2851959" cy="4401205"/>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LOW</a:t>
            </a:r>
          </a:p>
          <a:p>
            <a:endParaRPr lang="en-US" sz="2800" b="1" dirty="0"/>
          </a:p>
          <a:p>
            <a:r>
              <a:rPr lang="en-US" sz="2800" b="1" dirty="0" smtClean="0"/>
              <a:t>V2 HIGH</a:t>
            </a:r>
          </a:p>
          <a:p>
            <a:endParaRPr lang="en-US" sz="2800" b="1" dirty="0"/>
          </a:p>
          <a:p>
            <a:endParaRPr lang="en-US" sz="2800" b="1" dirty="0" smtClean="0"/>
          </a:p>
          <a:p>
            <a:r>
              <a:rPr lang="en-US" sz="2800" b="1" dirty="0" smtClean="0"/>
              <a:t>OUTPUT LOW</a:t>
            </a:r>
          </a:p>
          <a:p>
            <a:endParaRPr lang="en-US" sz="2800" b="1" dirty="0" smtClean="0"/>
          </a:p>
          <a:p>
            <a:endParaRPr lang="en-US" sz="2800" b="1" dirty="0"/>
          </a:p>
        </p:txBody>
      </p:sp>
    </p:spTree>
    <p:extLst>
      <p:ext uri="{BB962C8B-B14F-4D97-AF65-F5344CB8AC3E}">
        <p14:creationId xmlns:p14="http://schemas.microsoft.com/office/powerpoint/2010/main" val="6777508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6062" y="317388"/>
            <a:ext cx="6484248" cy="6127786"/>
          </a:xfrm>
          <a:prstGeom prst="rect">
            <a:avLst/>
          </a:prstGeom>
        </p:spPr>
      </p:pic>
      <p:sp>
        <p:nvSpPr>
          <p:cNvPr id="4" name="Rectangle 3"/>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84577" y="1762704"/>
            <a:ext cx="2851959" cy="4401205"/>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r>
              <a:rPr lang="en-US" sz="2800" b="1" dirty="0" smtClean="0"/>
              <a:t>V2 LOW</a:t>
            </a:r>
          </a:p>
          <a:p>
            <a:endParaRPr lang="en-US" sz="2800" b="1" dirty="0"/>
          </a:p>
          <a:p>
            <a:endParaRPr lang="en-US" sz="2800" b="1" dirty="0" smtClean="0"/>
          </a:p>
          <a:p>
            <a:r>
              <a:rPr lang="en-US" sz="2800" b="1" dirty="0" smtClean="0"/>
              <a:t>OUTPUT LOW</a:t>
            </a:r>
          </a:p>
          <a:p>
            <a:endParaRPr lang="en-US" sz="2800" b="1" dirty="0" smtClean="0"/>
          </a:p>
          <a:p>
            <a:endParaRPr lang="en-US" sz="2800" b="1" dirty="0"/>
          </a:p>
        </p:txBody>
      </p:sp>
    </p:spTree>
    <p:extLst>
      <p:ext uri="{BB962C8B-B14F-4D97-AF65-F5344CB8AC3E}">
        <p14:creationId xmlns:p14="http://schemas.microsoft.com/office/powerpoint/2010/main" val="11821511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3644" y="411982"/>
            <a:ext cx="6935716" cy="6250075"/>
          </a:xfrm>
          <a:prstGeom prst="rect">
            <a:avLst/>
          </a:prstGeom>
        </p:spPr>
      </p:pic>
      <p:sp>
        <p:nvSpPr>
          <p:cNvPr id="4" name="Rectangle 3"/>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84577" y="1762704"/>
            <a:ext cx="2851959" cy="4401205"/>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r>
              <a:rPr lang="en-US" sz="2800" b="1" dirty="0" smtClean="0"/>
              <a:t>V2 HIGH</a:t>
            </a:r>
          </a:p>
          <a:p>
            <a:endParaRPr lang="en-US" sz="2800" b="1" dirty="0"/>
          </a:p>
          <a:p>
            <a:endParaRPr lang="en-US" sz="2800" b="1" dirty="0" smtClean="0"/>
          </a:p>
          <a:p>
            <a:r>
              <a:rPr lang="en-US" sz="2800" b="1" dirty="0" smtClean="0"/>
              <a:t>OUTPUT LOW</a:t>
            </a:r>
          </a:p>
          <a:p>
            <a:endParaRPr lang="en-US" sz="2800" b="1" dirty="0" smtClean="0"/>
          </a:p>
          <a:p>
            <a:endParaRPr lang="en-US" sz="2800" b="1" dirty="0"/>
          </a:p>
        </p:txBody>
      </p:sp>
    </p:spTree>
    <p:extLst>
      <p:ext uri="{BB962C8B-B14F-4D97-AF65-F5344CB8AC3E}">
        <p14:creationId xmlns:p14="http://schemas.microsoft.com/office/powerpoint/2010/main" val="40282434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4196" y="866873"/>
            <a:ext cx="3724836" cy="369332"/>
          </a:xfrm>
          <a:prstGeom prst="rect">
            <a:avLst/>
          </a:prstGeom>
          <a:noFill/>
        </p:spPr>
        <p:txBody>
          <a:bodyPr wrap="square" rtlCol="0">
            <a:spAutoFit/>
          </a:bodyPr>
          <a:lstStyle/>
          <a:p>
            <a:r>
              <a:rPr lang="en-US" dirty="0" smtClean="0"/>
              <a:t>SR Latch using DTL: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4509" y="866873"/>
            <a:ext cx="6665407" cy="5564072"/>
          </a:xfrm>
          <a:prstGeom prst="rect">
            <a:avLst/>
          </a:prstGeom>
        </p:spPr>
      </p:pic>
      <p:sp>
        <p:nvSpPr>
          <p:cNvPr id="5" name="Rectangle 4"/>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53832" y="1598853"/>
            <a:ext cx="2851959" cy="4832092"/>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LOW</a:t>
            </a:r>
          </a:p>
          <a:p>
            <a:endParaRPr lang="en-US" sz="2800" b="1" dirty="0"/>
          </a:p>
          <a:p>
            <a:r>
              <a:rPr lang="en-US" sz="2800" b="1" dirty="0" smtClean="0"/>
              <a:t>V2 HIGH</a:t>
            </a:r>
          </a:p>
          <a:p>
            <a:endParaRPr lang="en-US" sz="2800" b="1" dirty="0"/>
          </a:p>
          <a:p>
            <a:endParaRPr lang="en-US" sz="2800" b="1" dirty="0" smtClean="0"/>
          </a:p>
          <a:p>
            <a:r>
              <a:rPr lang="en-US" sz="2800" b="1" dirty="0" smtClean="0"/>
              <a:t>OUTPUT1 HIGH</a:t>
            </a:r>
          </a:p>
          <a:p>
            <a:endParaRPr lang="en-US" sz="2800" b="1" dirty="0" smtClean="0"/>
          </a:p>
          <a:p>
            <a:r>
              <a:rPr lang="en-US" sz="2800" b="1" dirty="0" smtClean="0"/>
              <a:t>OUTPUT2 LOW</a:t>
            </a:r>
          </a:p>
          <a:p>
            <a:endParaRPr lang="en-US" sz="2800" b="1" dirty="0"/>
          </a:p>
        </p:txBody>
      </p:sp>
    </p:spTree>
    <p:extLst>
      <p:ext uri="{BB962C8B-B14F-4D97-AF65-F5344CB8AC3E}">
        <p14:creationId xmlns:p14="http://schemas.microsoft.com/office/powerpoint/2010/main" val="20213320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2387" y="773723"/>
            <a:ext cx="7311464" cy="5471328"/>
          </a:xfrm>
          <a:prstGeom prst="rect">
            <a:avLst/>
          </a:prstGeom>
        </p:spPr>
      </p:pic>
      <p:sp>
        <p:nvSpPr>
          <p:cNvPr id="5" name="Rectangle 4"/>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84577" y="1762704"/>
            <a:ext cx="2851959" cy="4832092"/>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r>
              <a:rPr lang="en-US" sz="2800" b="1" dirty="0" smtClean="0"/>
              <a:t>V2 LOW</a:t>
            </a:r>
          </a:p>
          <a:p>
            <a:endParaRPr lang="en-US" sz="2800" b="1" dirty="0"/>
          </a:p>
          <a:p>
            <a:endParaRPr lang="en-US" sz="2800" b="1" dirty="0" smtClean="0"/>
          </a:p>
          <a:p>
            <a:r>
              <a:rPr lang="en-US" sz="2800" b="1" dirty="0" smtClean="0"/>
              <a:t>OUTPUT1 LOW</a:t>
            </a:r>
          </a:p>
          <a:p>
            <a:endParaRPr lang="en-US" sz="2800" b="1" dirty="0" smtClean="0"/>
          </a:p>
          <a:p>
            <a:r>
              <a:rPr lang="en-US" sz="2800" b="1" dirty="0" smtClean="0"/>
              <a:t>OUTPUT2 HIGH</a:t>
            </a:r>
          </a:p>
          <a:p>
            <a:endParaRPr lang="en-US" sz="2800" b="1" dirty="0"/>
          </a:p>
        </p:txBody>
      </p:sp>
    </p:spTree>
    <p:extLst>
      <p:ext uri="{BB962C8B-B14F-4D97-AF65-F5344CB8AC3E}">
        <p14:creationId xmlns:p14="http://schemas.microsoft.com/office/powerpoint/2010/main" val="18908253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3886" y="537586"/>
            <a:ext cx="6826180" cy="5485511"/>
          </a:xfrm>
          <a:prstGeom prst="rect">
            <a:avLst/>
          </a:prstGeom>
        </p:spPr>
      </p:pic>
      <p:sp>
        <p:nvSpPr>
          <p:cNvPr id="4" name="Rectangle 3"/>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84577" y="1762704"/>
            <a:ext cx="2851959" cy="4832092"/>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r>
              <a:rPr lang="en-US" sz="2800" b="1" dirty="0" smtClean="0"/>
              <a:t>V2 HIGH</a:t>
            </a:r>
          </a:p>
          <a:p>
            <a:endParaRPr lang="en-US" sz="2800" b="1" dirty="0"/>
          </a:p>
          <a:p>
            <a:endParaRPr lang="en-US" sz="2800" b="1" dirty="0" smtClean="0"/>
          </a:p>
          <a:p>
            <a:r>
              <a:rPr lang="en-US" sz="2800" b="1" dirty="0" smtClean="0"/>
              <a:t>OUTPUT1 LOW</a:t>
            </a:r>
          </a:p>
          <a:p>
            <a:endParaRPr lang="en-US" sz="2800" b="1" dirty="0" smtClean="0"/>
          </a:p>
          <a:p>
            <a:r>
              <a:rPr lang="en-US" sz="2800" b="1" dirty="0" smtClean="0"/>
              <a:t>OUTPUT2 LOW</a:t>
            </a:r>
          </a:p>
          <a:p>
            <a:endParaRPr lang="en-US" sz="2800" b="1" dirty="0"/>
          </a:p>
        </p:txBody>
      </p:sp>
    </p:spTree>
    <p:extLst>
      <p:ext uri="{BB962C8B-B14F-4D97-AF65-F5344CB8AC3E}">
        <p14:creationId xmlns:p14="http://schemas.microsoft.com/office/powerpoint/2010/main" val="3686958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blipFill dpi="0" rotWithShape="1">
            <a:blip r:embed="rId2">
              <a:alphaModFix amt="16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367683" y="2833635"/>
            <a:ext cx="3456633" cy="707886"/>
          </a:xfrm>
          <a:prstGeom prst="rect">
            <a:avLst/>
          </a:prstGeom>
          <a:noFill/>
        </p:spPr>
        <p:txBody>
          <a:bodyPr wrap="square" rtlCol="0">
            <a:spAutoFit/>
          </a:bodyPr>
          <a:lstStyle/>
          <a:p>
            <a:r>
              <a:rPr lang="en-US" sz="4000" dirty="0" err="1" smtClean="0">
                <a:latin typeface="Times New Roman" panose="02020603050405020304" pitchFamily="18" charset="0"/>
                <a:cs typeface="Times New Roman" panose="02020603050405020304" pitchFamily="18" charset="0"/>
              </a:rPr>
              <a:t>BreadBoard</a:t>
            </a:r>
            <a:endParaRPr lang="en-US" sz="4000" dirty="0">
              <a:latin typeface="Times New Roman" panose="02020603050405020304" pitchFamily="18" charset="0"/>
              <a:cs typeface="Times New Roman" panose="02020603050405020304" pitchFamily="18" charset="0"/>
            </a:endParaRPr>
          </a:p>
        </p:txBody>
      </p:sp>
      <p:sp>
        <p:nvSpPr>
          <p:cNvPr id="3" name="Rectangle 2"/>
          <p:cNvSpPr/>
          <p:nvPr/>
        </p:nvSpPr>
        <p:spPr>
          <a:xfrm>
            <a:off x="0" y="2833635"/>
            <a:ext cx="12192000" cy="707886"/>
          </a:xfrm>
          <a:prstGeom prst="rect">
            <a:avLst/>
          </a:prstGeom>
          <a:gradFill>
            <a:gsLst>
              <a:gs pos="0">
                <a:schemeClr val="accent1">
                  <a:alpha val="0"/>
                  <a:lumMod val="0"/>
                  <a:lumOff val="10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89162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4LS279 Quad SR Latch | Jameco Electron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4528" y="1707776"/>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33854" y="1424348"/>
            <a:ext cx="7795745" cy="4093428"/>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A latch is a type of logic circuit in digital electronics that is also known as a </a:t>
            </a:r>
            <a:r>
              <a:rPr lang="en-US" sz="2000" dirty="0" err="1">
                <a:latin typeface="Times New Roman" panose="02020603050405020304" pitchFamily="18" charset="0"/>
                <a:cs typeface="Times New Roman" panose="02020603050405020304" pitchFamily="18" charset="0"/>
              </a:rPr>
              <a:t>bistable-multivibrator</a:t>
            </a:r>
            <a:r>
              <a:rPr lang="en-US" sz="2000" dirty="0">
                <a:latin typeface="Times New Roman" panose="02020603050405020304" pitchFamily="18" charset="0"/>
                <a:cs typeface="Times New Roman" panose="02020603050405020304" pitchFamily="18" charset="0"/>
              </a:rPr>
              <a:t>. Because it can exist in two stable states: active high and active low. It functions as a storage device by storing data in a feedback lane. As long as the Power device is turned on, it stores one piece of data. When enable is declared, latch can modify the stored data immediately.</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An SR latch (Set/Reset) is </a:t>
            </a:r>
            <a:r>
              <a:rPr lang="en-US" sz="2000" b="1" dirty="0">
                <a:latin typeface="Times New Roman" panose="02020603050405020304" pitchFamily="18" charset="0"/>
                <a:cs typeface="Times New Roman" panose="02020603050405020304" pitchFamily="18" charset="0"/>
              </a:rPr>
              <a:t>an asynchronous device</a:t>
            </a:r>
            <a:r>
              <a:rPr lang="en-US" sz="2000" dirty="0">
                <a:latin typeface="Times New Roman" panose="02020603050405020304" pitchFamily="18" charset="0"/>
                <a:cs typeface="Times New Roman" panose="02020603050405020304" pitchFamily="18" charset="0"/>
              </a:rPr>
              <a:t>: it works independently of control signals and relies only on the state of the S and R inputs, Therefore it doesn’t depend on the CLK it changes its </a:t>
            </a:r>
            <a:r>
              <a:rPr lang="en-US" sz="2000" dirty="0" err="1">
                <a:latin typeface="Times New Roman" panose="02020603050405020304" pitchFamily="18" charset="0"/>
                <a:cs typeface="Times New Roman" panose="02020603050405020304" pitchFamily="18" charset="0"/>
              </a:rPr>
              <a:t>whenather</a:t>
            </a:r>
            <a:r>
              <a:rPr lang="en-US" sz="2000" dirty="0">
                <a:latin typeface="Times New Roman" panose="02020603050405020304" pitchFamily="18" charset="0"/>
                <a:cs typeface="Times New Roman" panose="02020603050405020304" pitchFamily="18" charset="0"/>
              </a:rPr>
              <a:t> there is a change in The SR inputs</a:t>
            </a:r>
          </a:p>
        </p:txBody>
      </p:sp>
      <p:sp>
        <p:nvSpPr>
          <p:cNvPr id="9" name="Rectangle 8"/>
          <p:cNvSpPr/>
          <p:nvPr/>
        </p:nvSpPr>
        <p:spPr>
          <a:xfrm>
            <a:off x="0" y="0"/>
            <a:ext cx="12192000" cy="6858000"/>
          </a:xfrm>
          <a:prstGeom prst="rect">
            <a:avLst/>
          </a:prstGeom>
          <a:blipFill dpi="0" rotWithShape="1">
            <a:blip r:embed="rId3">
              <a:alphaModFix amt="2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18828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2-06-01 at 11.05.11 AM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2719457" y="-2509508"/>
            <a:ext cx="6709546" cy="11852365"/>
          </a:xfrm>
          <a:prstGeom prst="rect">
            <a:avLst/>
          </a:prstGeom>
        </p:spPr>
      </p:pic>
    </p:spTree>
    <p:extLst>
      <p:ext uri="{BB962C8B-B14F-4D97-AF65-F5344CB8AC3E}">
        <p14:creationId xmlns:p14="http://schemas.microsoft.com/office/powerpoint/2010/main" val="39384862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blipFill dpi="0" rotWithShape="1">
            <a:blip r:embed="rId2">
              <a:alphaModFix amt="16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2833635"/>
            <a:ext cx="12192000" cy="707886"/>
          </a:xfrm>
          <a:prstGeom prst="rect">
            <a:avLst/>
          </a:prstGeom>
          <a:gradFill>
            <a:gsLst>
              <a:gs pos="0">
                <a:schemeClr val="accent1">
                  <a:alpha val="0"/>
                  <a:lumMod val="0"/>
                  <a:lumOff val="10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642338" y="3018301"/>
            <a:ext cx="3195376" cy="523220"/>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COST ANAYSIS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95051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927594444"/>
              </p:ext>
            </p:extLst>
          </p:nvPr>
        </p:nvGraphicFramePr>
        <p:xfrm>
          <a:off x="2170445" y="2528369"/>
          <a:ext cx="7760676" cy="1752600"/>
        </p:xfrm>
        <a:graphic>
          <a:graphicData uri="http://schemas.openxmlformats.org/drawingml/2006/table">
            <a:tbl>
              <a:tblPr firstRow="1" bandRow="1">
                <a:tableStyleId>{5C22544A-7EE6-4342-B048-85BDC9FD1C3A}</a:tableStyleId>
              </a:tblPr>
              <a:tblGrid>
                <a:gridCol w="1940169">
                  <a:extLst>
                    <a:ext uri="{9D8B030D-6E8A-4147-A177-3AD203B41FA5}">
                      <a16:colId xmlns:a16="http://schemas.microsoft.com/office/drawing/2014/main" val="3025421109"/>
                    </a:ext>
                  </a:extLst>
                </a:gridCol>
                <a:gridCol w="1940169">
                  <a:extLst>
                    <a:ext uri="{9D8B030D-6E8A-4147-A177-3AD203B41FA5}">
                      <a16:colId xmlns:a16="http://schemas.microsoft.com/office/drawing/2014/main" val="1515784618"/>
                    </a:ext>
                  </a:extLst>
                </a:gridCol>
                <a:gridCol w="2239777">
                  <a:extLst>
                    <a:ext uri="{9D8B030D-6E8A-4147-A177-3AD203B41FA5}">
                      <a16:colId xmlns:a16="http://schemas.microsoft.com/office/drawing/2014/main" val="325442908"/>
                    </a:ext>
                  </a:extLst>
                </a:gridCol>
                <a:gridCol w="1640561">
                  <a:extLst>
                    <a:ext uri="{9D8B030D-6E8A-4147-A177-3AD203B41FA5}">
                      <a16:colId xmlns:a16="http://schemas.microsoft.com/office/drawing/2014/main" val="1108421085"/>
                    </a:ext>
                  </a:extLst>
                </a:gridCol>
              </a:tblGrid>
              <a:tr h="370840">
                <a:tc>
                  <a:txBody>
                    <a:bodyPr/>
                    <a:lstStyle/>
                    <a:p>
                      <a:endParaRPr lang="en-US" dirty="0"/>
                    </a:p>
                  </a:txBody>
                  <a:tcPr/>
                </a:tc>
                <a:tc>
                  <a:txBody>
                    <a:bodyPr/>
                    <a:lstStyle/>
                    <a:p>
                      <a:r>
                        <a:rPr lang="en-US" dirty="0" smtClean="0"/>
                        <a:t>SOLUTION A</a:t>
                      </a:r>
                      <a:endParaRPr lang="en-US" dirty="0"/>
                    </a:p>
                  </a:txBody>
                  <a:tcPr/>
                </a:tc>
                <a:tc>
                  <a:txBody>
                    <a:bodyPr/>
                    <a:lstStyle/>
                    <a:p>
                      <a:r>
                        <a:rPr lang="en-US" dirty="0" smtClean="0"/>
                        <a:t>SOLUTION</a:t>
                      </a:r>
                      <a:r>
                        <a:rPr lang="en-US" baseline="0" dirty="0" smtClean="0"/>
                        <a:t> B</a:t>
                      </a:r>
                      <a:endParaRPr lang="en-US" dirty="0"/>
                    </a:p>
                  </a:txBody>
                  <a:tcPr/>
                </a:tc>
                <a:tc>
                  <a:txBody>
                    <a:bodyPr/>
                    <a:lstStyle/>
                    <a:p>
                      <a:r>
                        <a:rPr lang="en-US" dirty="0" smtClean="0"/>
                        <a:t>SOLUTION C</a:t>
                      </a:r>
                      <a:endParaRPr lang="en-US" dirty="0"/>
                    </a:p>
                  </a:txBody>
                  <a:tcPr/>
                </a:tc>
                <a:extLst>
                  <a:ext uri="{0D108BD9-81ED-4DB2-BD59-A6C34878D82A}">
                    <a16:rowId xmlns:a16="http://schemas.microsoft.com/office/drawing/2014/main" val="2990691915"/>
                  </a:ext>
                </a:extLst>
              </a:tr>
              <a:tr h="370840">
                <a:tc>
                  <a:txBody>
                    <a:bodyPr/>
                    <a:lstStyle/>
                    <a:p>
                      <a:r>
                        <a:rPr lang="en-US" dirty="0" smtClean="0"/>
                        <a:t>TOTAL COSTS</a:t>
                      </a:r>
                      <a:endParaRPr lang="en-US" dirty="0"/>
                    </a:p>
                  </a:txBody>
                  <a:tcPr/>
                </a:tc>
                <a:tc>
                  <a:txBody>
                    <a:bodyPr/>
                    <a:lstStyle/>
                    <a:p>
                      <a:r>
                        <a:rPr lang="en-US" dirty="0" smtClean="0"/>
                        <a:t>68</a:t>
                      </a:r>
                      <a:endParaRPr lang="en-US" dirty="0"/>
                    </a:p>
                  </a:txBody>
                  <a:tcPr/>
                </a:tc>
                <a:tc>
                  <a:txBody>
                    <a:bodyPr/>
                    <a:lstStyle/>
                    <a:p>
                      <a:r>
                        <a:rPr lang="en-US" dirty="0" smtClean="0"/>
                        <a:t>76</a:t>
                      </a:r>
                      <a:endParaRPr lang="en-US" dirty="0"/>
                    </a:p>
                  </a:txBody>
                  <a:tcPr/>
                </a:tc>
                <a:tc>
                  <a:txBody>
                    <a:bodyPr/>
                    <a:lstStyle/>
                    <a:p>
                      <a:r>
                        <a:rPr lang="en-US" dirty="0" smtClean="0"/>
                        <a:t>500</a:t>
                      </a:r>
                      <a:endParaRPr lang="en-US" dirty="0"/>
                    </a:p>
                  </a:txBody>
                  <a:tcPr/>
                </a:tc>
                <a:extLst>
                  <a:ext uri="{0D108BD9-81ED-4DB2-BD59-A6C34878D82A}">
                    <a16:rowId xmlns:a16="http://schemas.microsoft.com/office/drawing/2014/main" val="2282763702"/>
                  </a:ext>
                </a:extLst>
              </a:tr>
              <a:tr h="370840">
                <a:tc>
                  <a:txBody>
                    <a:bodyPr/>
                    <a:lstStyle/>
                    <a:p>
                      <a:r>
                        <a:rPr lang="en-US" dirty="0" smtClean="0"/>
                        <a:t>TOTAL BENIFITS</a:t>
                      </a:r>
                      <a:endParaRPr lang="en-US" dirty="0"/>
                    </a:p>
                  </a:txBody>
                  <a:tcPr/>
                </a:tc>
                <a:tc>
                  <a:txBody>
                    <a:bodyPr/>
                    <a:lstStyle/>
                    <a:p>
                      <a:r>
                        <a:rPr lang="en-US" dirty="0" smtClean="0"/>
                        <a:t>432</a:t>
                      </a:r>
                      <a:endParaRPr lang="en-US" dirty="0"/>
                    </a:p>
                  </a:txBody>
                  <a:tcPr/>
                </a:tc>
                <a:tc>
                  <a:txBody>
                    <a:bodyPr/>
                    <a:lstStyle/>
                    <a:p>
                      <a:r>
                        <a:rPr lang="en-US" dirty="0" smtClean="0"/>
                        <a:t>424</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2056465923"/>
                  </a:ext>
                </a:extLst>
              </a:tr>
              <a:tr h="370840">
                <a:tc>
                  <a:txBody>
                    <a:bodyPr/>
                    <a:lstStyle/>
                    <a:p>
                      <a:r>
                        <a:rPr lang="en-US" dirty="0" smtClean="0"/>
                        <a:t>COST BENEFIT RATIO</a:t>
                      </a:r>
                      <a:endParaRPr lang="en-US" dirty="0"/>
                    </a:p>
                  </a:txBody>
                  <a:tcPr/>
                </a:tc>
                <a:tc>
                  <a:txBody>
                    <a:bodyPr/>
                    <a:lstStyle/>
                    <a:p>
                      <a:r>
                        <a:rPr lang="en-US" dirty="0" smtClean="0"/>
                        <a:t>6.35</a:t>
                      </a:r>
                      <a:endParaRPr lang="en-US" dirty="0"/>
                    </a:p>
                  </a:txBody>
                  <a:tcPr/>
                </a:tc>
                <a:tc>
                  <a:txBody>
                    <a:bodyPr/>
                    <a:lstStyle/>
                    <a:p>
                      <a:r>
                        <a:rPr lang="en-US" dirty="0" smtClean="0"/>
                        <a:t>5.57</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2611997001"/>
                  </a:ext>
                </a:extLst>
              </a:tr>
            </a:tbl>
          </a:graphicData>
        </a:graphic>
      </p:graphicFrame>
      <p:sp>
        <p:nvSpPr>
          <p:cNvPr id="2" name="TextBox 1"/>
          <p:cNvSpPr txBox="1"/>
          <p:nvPr/>
        </p:nvSpPr>
        <p:spPr>
          <a:xfrm>
            <a:off x="2170444" y="635726"/>
            <a:ext cx="3420459" cy="1754326"/>
          </a:xfrm>
          <a:prstGeom prst="rect">
            <a:avLst/>
          </a:prstGeom>
          <a:noFill/>
        </p:spPr>
        <p:txBody>
          <a:bodyPr wrap="square" rtlCol="0">
            <a:spAutoFit/>
          </a:bodyPr>
          <a:lstStyle/>
          <a:p>
            <a:r>
              <a:rPr lang="en-US" dirty="0" smtClean="0"/>
              <a:t>Diode 1N4007 1A = 3.5</a:t>
            </a:r>
          </a:p>
          <a:p>
            <a:r>
              <a:rPr lang="en-US" dirty="0" smtClean="0"/>
              <a:t>Wires = 9</a:t>
            </a:r>
          </a:p>
          <a:p>
            <a:r>
              <a:rPr lang="en-US" dirty="0" smtClean="0"/>
              <a:t>Resistance = 3</a:t>
            </a:r>
          </a:p>
          <a:p>
            <a:r>
              <a:rPr lang="en-US" dirty="0" smtClean="0"/>
              <a:t>Transistor 2N2222 =1.5</a:t>
            </a:r>
          </a:p>
          <a:p>
            <a:endParaRPr lang="en-US" dirty="0" smtClean="0"/>
          </a:p>
          <a:p>
            <a:endParaRPr lang="en-US" dirty="0"/>
          </a:p>
        </p:txBody>
      </p:sp>
      <p:sp>
        <p:nvSpPr>
          <p:cNvPr id="4" name="TextBox 3"/>
          <p:cNvSpPr txBox="1"/>
          <p:nvPr/>
        </p:nvSpPr>
        <p:spPr>
          <a:xfrm>
            <a:off x="1948375" y="4771277"/>
            <a:ext cx="3929911"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Solution B uses more nodes on breadboard, hence more wires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Solution C is buying a ready SR Latch IC</a:t>
            </a:r>
            <a:endParaRPr lang="en-US" dirty="0"/>
          </a:p>
        </p:txBody>
      </p:sp>
    </p:spTree>
    <p:extLst>
      <p:ext uri="{BB962C8B-B14F-4D97-AF65-F5344CB8AC3E}">
        <p14:creationId xmlns:p14="http://schemas.microsoft.com/office/powerpoint/2010/main" val="42686957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blipFill dpi="0" rotWithShape="1">
            <a:blip r:embed="rId2">
              <a:alphaModFix amt="23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67683" y="2833635"/>
            <a:ext cx="3456633" cy="707886"/>
          </a:xfrm>
          <a:prstGeom prst="rect">
            <a:avLst/>
          </a:prstGeom>
          <a:noFill/>
        </p:spPr>
        <p:txBody>
          <a:bodyPr wrap="square" rtlCol="0">
            <a:spAutoFit/>
          </a:bodyPr>
          <a:lstStyle/>
          <a:p>
            <a:r>
              <a:rPr lang="en-US" sz="4000" dirty="0" smtClean="0">
                <a:latin typeface="Times New Roman" panose="02020603050405020304" pitchFamily="18" charset="0"/>
                <a:cs typeface="Times New Roman" panose="02020603050405020304" pitchFamily="18" charset="0"/>
              </a:rPr>
              <a:t>SIMULATION</a:t>
            </a:r>
            <a:endParaRPr lang="en-US" sz="4000" dirty="0">
              <a:latin typeface="Times New Roman" panose="02020603050405020304" pitchFamily="18" charset="0"/>
              <a:cs typeface="Times New Roman" panose="02020603050405020304" pitchFamily="18" charset="0"/>
            </a:endParaRPr>
          </a:p>
        </p:txBody>
      </p:sp>
      <p:sp>
        <p:nvSpPr>
          <p:cNvPr id="9" name="Rectangle 8"/>
          <p:cNvSpPr/>
          <p:nvPr/>
        </p:nvSpPr>
        <p:spPr>
          <a:xfrm>
            <a:off x="0" y="2833635"/>
            <a:ext cx="12192000" cy="707886"/>
          </a:xfrm>
          <a:prstGeom prst="rect">
            <a:avLst/>
          </a:prstGeom>
          <a:gradFill>
            <a:gsLst>
              <a:gs pos="0">
                <a:schemeClr val="accent1">
                  <a:alpha val="0"/>
                  <a:lumMod val="0"/>
                  <a:lumOff val="10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67359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29590" y="232313"/>
            <a:ext cx="3678090" cy="523220"/>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SR Latch using NMOS</a:t>
            </a:r>
            <a:endParaRPr lang="en-US" sz="2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939757" y="1399238"/>
            <a:ext cx="3170689" cy="369332"/>
          </a:xfrm>
          <a:prstGeom prst="rect">
            <a:avLst/>
          </a:prstGeom>
          <a:noFill/>
        </p:spPr>
        <p:txBody>
          <a:bodyPr wrap="square" rtlCol="0">
            <a:spAutoFit/>
          </a:bodyPr>
          <a:lstStyle/>
          <a:p>
            <a:r>
              <a:rPr lang="en-US" dirty="0" smtClean="0"/>
              <a:t>NOR Gate using NMOS: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905" y="880320"/>
            <a:ext cx="5183078" cy="5681254"/>
          </a:xfrm>
          <a:prstGeom prst="rect">
            <a:avLst/>
          </a:prstGeom>
        </p:spPr>
      </p:pic>
      <p:sp>
        <p:nvSpPr>
          <p:cNvPr id="7" name="Rectangle 6"/>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65931" y="2512088"/>
            <a:ext cx="2250831" cy="3539430"/>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r>
              <a:rPr lang="en-US" sz="2800" b="1" dirty="0" smtClean="0"/>
              <a:t>V2 HIGH</a:t>
            </a:r>
          </a:p>
          <a:p>
            <a:endParaRPr lang="en-US" sz="2800" b="1" dirty="0"/>
          </a:p>
          <a:p>
            <a:endParaRPr lang="en-US" sz="2800" b="1" dirty="0" smtClean="0"/>
          </a:p>
          <a:p>
            <a:r>
              <a:rPr lang="en-US" sz="2800" b="1" dirty="0" smtClean="0"/>
              <a:t>OUTPUT LOW</a:t>
            </a:r>
            <a:endParaRPr lang="en-US" sz="2800" b="1" dirty="0"/>
          </a:p>
        </p:txBody>
      </p:sp>
    </p:spTree>
    <p:extLst>
      <p:ext uri="{BB962C8B-B14F-4D97-AF65-F5344CB8AC3E}">
        <p14:creationId xmlns:p14="http://schemas.microsoft.com/office/powerpoint/2010/main" val="37791749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338" y="235284"/>
            <a:ext cx="5802668" cy="5974598"/>
          </a:xfrm>
          <a:prstGeom prst="rect">
            <a:avLst/>
          </a:prstGeom>
        </p:spPr>
      </p:pic>
      <p:sp>
        <p:nvSpPr>
          <p:cNvPr id="4" name="Rectangle 3"/>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65931" y="2512088"/>
            <a:ext cx="2250831" cy="3539430"/>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r>
              <a:rPr lang="en-US" sz="2800" b="1" dirty="0" smtClean="0"/>
              <a:t>V2 LOW</a:t>
            </a:r>
          </a:p>
          <a:p>
            <a:endParaRPr lang="en-US" sz="2800" b="1" dirty="0"/>
          </a:p>
          <a:p>
            <a:endParaRPr lang="en-US" sz="2800" b="1" dirty="0" smtClean="0"/>
          </a:p>
          <a:p>
            <a:r>
              <a:rPr lang="en-US" sz="2800" b="1" dirty="0" smtClean="0"/>
              <a:t>OUTPUT LOW</a:t>
            </a:r>
            <a:endParaRPr lang="en-US" sz="2800" b="1" dirty="0"/>
          </a:p>
        </p:txBody>
      </p:sp>
    </p:spTree>
    <p:extLst>
      <p:ext uri="{BB962C8B-B14F-4D97-AF65-F5344CB8AC3E}">
        <p14:creationId xmlns:p14="http://schemas.microsoft.com/office/powerpoint/2010/main" val="10964364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6180" y="250289"/>
            <a:ext cx="5700827" cy="6240946"/>
          </a:xfrm>
          <a:prstGeom prst="rect">
            <a:avLst/>
          </a:prstGeom>
        </p:spPr>
      </p:pic>
      <p:sp>
        <p:nvSpPr>
          <p:cNvPr id="4" name="Rectangle 3"/>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22259" y="1879042"/>
            <a:ext cx="2250831" cy="3539430"/>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LOW</a:t>
            </a:r>
          </a:p>
          <a:p>
            <a:endParaRPr lang="en-US" sz="2800" b="1" dirty="0"/>
          </a:p>
          <a:p>
            <a:r>
              <a:rPr lang="en-US" sz="2800" b="1" dirty="0" smtClean="0"/>
              <a:t>V2 HIGH</a:t>
            </a:r>
          </a:p>
          <a:p>
            <a:endParaRPr lang="en-US" sz="2800" b="1" dirty="0"/>
          </a:p>
          <a:p>
            <a:endParaRPr lang="en-US" sz="2800" b="1" dirty="0" smtClean="0"/>
          </a:p>
          <a:p>
            <a:r>
              <a:rPr lang="en-US" sz="2800" b="1" dirty="0" smtClean="0"/>
              <a:t>OUTPUT LOW</a:t>
            </a:r>
            <a:endParaRPr lang="en-US" sz="2800" b="1" dirty="0"/>
          </a:p>
        </p:txBody>
      </p:sp>
    </p:spTree>
    <p:extLst>
      <p:ext uri="{BB962C8B-B14F-4D97-AF65-F5344CB8AC3E}">
        <p14:creationId xmlns:p14="http://schemas.microsoft.com/office/powerpoint/2010/main" val="40650091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6291" y="1079735"/>
            <a:ext cx="3065930" cy="369332"/>
          </a:xfrm>
          <a:prstGeom prst="rect">
            <a:avLst/>
          </a:prstGeom>
          <a:noFill/>
        </p:spPr>
        <p:txBody>
          <a:bodyPr wrap="square" rtlCol="0">
            <a:spAutoFit/>
          </a:bodyPr>
          <a:lstStyle/>
          <a:p>
            <a:r>
              <a:rPr lang="en-US" dirty="0" smtClean="0"/>
              <a:t>SR Latch using NMOS: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6690" y="344376"/>
            <a:ext cx="6434294" cy="6177004"/>
          </a:xfrm>
          <a:prstGeom prst="rect">
            <a:avLst/>
          </a:prstGeom>
        </p:spPr>
      </p:pic>
      <p:sp>
        <p:nvSpPr>
          <p:cNvPr id="6" name="Rectangle 5"/>
          <p:cNvSpPr/>
          <p:nvPr/>
        </p:nvSpPr>
        <p:spPr>
          <a:xfrm>
            <a:off x="0" y="3878"/>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81354" y="2301072"/>
            <a:ext cx="4421275" cy="3539430"/>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r>
              <a:rPr lang="en-US" sz="2800" b="1" dirty="0" smtClean="0"/>
              <a:t>V2 HIGH</a:t>
            </a:r>
          </a:p>
          <a:p>
            <a:endParaRPr lang="en-US" sz="2800" b="1" dirty="0"/>
          </a:p>
          <a:p>
            <a:endParaRPr lang="en-US" sz="2800" b="1" dirty="0" smtClean="0"/>
          </a:p>
          <a:p>
            <a:r>
              <a:rPr lang="en-US" sz="2800" b="1" dirty="0" smtClean="0"/>
              <a:t>OUTPUT LOW “ INVALID “</a:t>
            </a:r>
            <a:endParaRPr lang="en-US" sz="2800" b="1" dirty="0"/>
          </a:p>
        </p:txBody>
      </p:sp>
    </p:spTree>
    <p:extLst>
      <p:ext uri="{BB962C8B-B14F-4D97-AF65-F5344CB8AC3E}">
        <p14:creationId xmlns:p14="http://schemas.microsoft.com/office/powerpoint/2010/main" val="25049608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46" y="280460"/>
            <a:ext cx="6162989" cy="6291161"/>
          </a:xfrm>
          <a:prstGeom prst="rect">
            <a:avLst/>
          </a:prstGeom>
        </p:spPr>
      </p:pic>
      <p:sp>
        <p:nvSpPr>
          <p:cNvPr id="5" name="Rectangle 4"/>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4288" y="1657979"/>
            <a:ext cx="2751476" cy="3970318"/>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r>
              <a:rPr lang="en-US" sz="2800" b="1" dirty="0" smtClean="0"/>
              <a:t>V2 LOW</a:t>
            </a:r>
          </a:p>
          <a:p>
            <a:endParaRPr lang="en-US" sz="2800" b="1" dirty="0"/>
          </a:p>
          <a:p>
            <a:r>
              <a:rPr lang="en-US" sz="2800" b="1" dirty="0" smtClean="0"/>
              <a:t>OUTPUT1 LOW</a:t>
            </a:r>
          </a:p>
          <a:p>
            <a:endParaRPr lang="en-US" sz="2800" b="1" dirty="0" smtClean="0"/>
          </a:p>
          <a:p>
            <a:r>
              <a:rPr lang="en-US" sz="2800" b="1" dirty="0" smtClean="0"/>
              <a:t>OUTPUT2 HIGH</a:t>
            </a:r>
            <a:endParaRPr lang="en-US" sz="2800" b="1" dirty="0"/>
          </a:p>
        </p:txBody>
      </p:sp>
    </p:spTree>
    <p:extLst>
      <p:ext uri="{BB962C8B-B14F-4D97-AF65-F5344CB8AC3E}">
        <p14:creationId xmlns:p14="http://schemas.microsoft.com/office/powerpoint/2010/main" val="39363633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5916" y="388286"/>
            <a:ext cx="6593870" cy="6062756"/>
          </a:xfrm>
          <a:prstGeom prst="rect">
            <a:avLst/>
          </a:prstGeom>
        </p:spPr>
      </p:pic>
      <p:sp>
        <p:nvSpPr>
          <p:cNvPr id="4" name="Rectangle 3"/>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13755" y="1577591"/>
            <a:ext cx="2932346" cy="3970318"/>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LOW</a:t>
            </a:r>
          </a:p>
          <a:p>
            <a:endParaRPr lang="en-US" sz="2800" b="1" dirty="0"/>
          </a:p>
          <a:p>
            <a:r>
              <a:rPr lang="en-US" sz="2800" b="1" dirty="0" smtClean="0"/>
              <a:t>V2 HIGH</a:t>
            </a:r>
          </a:p>
          <a:p>
            <a:endParaRPr lang="en-US" sz="2800" b="1" dirty="0" smtClean="0"/>
          </a:p>
          <a:p>
            <a:r>
              <a:rPr lang="en-US" sz="2800" b="1" dirty="0" smtClean="0"/>
              <a:t>OUTPUT1 HIGH</a:t>
            </a:r>
          </a:p>
          <a:p>
            <a:endParaRPr lang="en-US" sz="2800" b="1" dirty="0"/>
          </a:p>
          <a:p>
            <a:r>
              <a:rPr lang="en-US" sz="2800" b="1" dirty="0" smtClean="0"/>
              <a:t>OUTPUT2 LOW</a:t>
            </a:r>
            <a:endParaRPr lang="en-US" sz="2800" b="1" dirty="0"/>
          </a:p>
        </p:txBody>
      </p:sp>
    </p:spTree>
    <p:extLst>
      <p:ext uri="{BB962C8B-B14F-4D97-AF65-F5344CB8AC3E}">
        <p14:creationId xmlns:p14="http://schemas.microsoft.com/office/powerpoint/2010/main" val="17373210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2828836"/>
            <a:ext cx="6096000" cy="369332"/>
          </a:xfrm>
          <a:prstGeom prst="rect">
            <a:avLst/>
          </a:prstGeom>
        </p:spPr>
        <p:txBody>
          <a:bodyPr>
            <a:spAutoFit/>
          </a:bodyPr>
          <a:lstStyle/>
          <a:p>
            <a:endParaRPr lang="en-US" dirty="0"/>
          </a:p>
        </p:txBody>
      </p:sp>
      <p:sp>
        <p:nvSpPr>
          <p:cNvPr id="3" name="Rectangle 2"/>
          <p:cNvSpPr/>
          <p:nvPr/>
        </p:nvSpPr>
        <p:spPr>
          <a:xfrm>
            <a:off x="385480" y="1174848"/>
            <a:ext cx="11178989" cy="4708981"/>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When the S-line of the latch receives a high input, the output Q also becomes high. When the S-input becomes low again in the feedback process, the output Q will remain high. The latch functions as a memory device in this fashion.</a:t>
            </a:r>
          </a:p>
          <a:p>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Q will always have the value as S</a:t>
            </a:r>
          </a:p>
          <a:p>
            <a:endParaRPr lang="en-US" sz="2000" dirty="0" smtClean="0">
              <a:latin typeface="Times New Roman" panose="02020603050405020304" pitchFamily="18" charset="0"/>
              <a:cs typeface="Times New Roman" panose="02020603050405020304" pitchFamily="18" charset="0"/>
            </a:endParaRPr>
          </a:p>
          <a:p>
            <a:r>
              <a:rPr lang="en-US" sz="2000" dirty="0" err="1" smtClean="0">
                <a:latin typeface="Times New Roman" panose="02020603050405020304" pitchFamily="18" charset="0"/>
                <a:cs typeface="Times New Roman" panose="02020603050405020304" pitchFamily="18" charset="0"/>
              </a:rPr>
              <a:t>Qbar</a:t>
            </a:r>
            <a:r>
              <a:rPr lang="en-US" sz="2000" dirty="0" smtClean="0">
                <a:latin typeface="Times New Roman" panose="02020603050405020304" pitchFamily="18" charset="0"/>
                <a:cs typeface="Times New Roman" panose="02020603050405020304" pitchFamily="18" charset="0"/>
              </a:rPr>
              <a:t> will always have the value of the R</a:t>
            </a: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In case you didn’t Set or Reset ( 0 and 0 ) Q and </a:t>
            </a:r>
            <a:r>
              <a:rPr lang="en-US" sz="2000" dirty="0" err="1" smtClean="0">
                <a:latin typeface="Times New Roman" panose="02020603050405020304" pitchFamily="18" charset="0"/>
                <a:cs typeface="Times New Roman" panose="02020603050405020304" pitchFamily="18" charset="0"/>
              </a:rPr>
              <a:t>Qbar</a:t>
            </a:r>
            <a:r>
              <a:rPr lang="en-US" sz="2000" dirty="0" smtClean="0">
                <a:latin typeface="Times New Roman" panose="02020603050405020304" pitchFamily="18" charset="0"/>
                <a:cs typeface="Times New Roman" panose="02020603050405020304" pitchFamily="18" charset="0"/>
              </a:rPr>
              <a:t> will remain unchanged “Memory”</a:t>
            </a: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Case of both Set and Reset are both high is an invalid case as it is only allowed to Set or Reset at once</a:t>
            </a:r>
          </a:p>
          <a:p>
            <a:r>
              <a:rPr lang="en-US" sz="2000" dirty="0" smtClean="0">
                <a:latin typeface="Times New Roman" panose="02020603050405020304" pitchFamily="18" charset="0"/>
                <a:cs typeface="Times New Roman" panose="02020603050405020304" pitchFamily="18" charset="0"/>
              </a:rPr>
              <a:t>Because when both inputs are high at the same time, there's a problem: it's being commanded to generate a high Q and a low Q at the same time. This creates a race condition in the circuit since whichever flip flop changes first will respond to the other and announce itself. Both logic gates should be equal, and the gadget should be in an indeterminate state for an extended period of time.</a:t>
            </a:r>
          </a:p>
        </p:txBody>
      </p:sp>
      <p:sp>
        <p:nvSpPr>
          <p:cNvPr id="5" name="Rectangle 4"/>
          <p:cNvSpPr/>
          <p:nvPr/>
        </p:nvSpPr>
        <p:spPr>
          <a:xfrm>
            <a:off x="0" y="0"/>
            <a:ext cx="12192000" cy="6858000"/>
          </a:xfrm>
          <a:prstGeom prst="rect">
            <a:avLst/>
          </a:prstGeom>
          <a:blipFill dpi="0" rotWithShape="1">
            <a:blip r:embed="rId2">
              <a:alphaModFix amt="15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80280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335" y="482321"/>
            <a:ext cx="6701320" cy="5948624"/>
          </a:xfrm>
          <a:prstGeom prst="rect">
            <a:avLst/>
          </a:prstGeom>
        </p:spPr>
      </p:pic>
      <p:sp>
        <p:nvSpPr>
          <p:cNvPr id="4" name="Rectangle 3"/>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94142" y="1738365"/>
            <a:ext cx="2942394" cy="3970318"/>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LOW</a:t>
            </a:r>
          </a:p>
          <a:p>
            <a:endParaRPr lang="en-US" sz="2800" b="1" dirty="0"/>
          </a:p>
          <a:p>
            <a:r>
              <a:rPr lang="en-US" sz="2800" b="1" dirty="0" smtClean="0"/>
              <a:t>V2 LOW</a:t>
            </a:r>
          </a:p>
          <a:p>
            <a:endParaRPr lang="en-US" sz="2800" b="1" dirty="0" smtClean="0"/>
          </a:p>
          <a:p>
            <a:r>
              <a:rPr lang="en-US" sz="2800" b="1" dirty="0" smtClean="0"/>
              <a:t>OUTPUT1 HIGH </a:t>
            </a:r>
          </a:p>
          <a:p>
            <a:endParaRPr lang="en-US" sz="2800" b="1" dirty="0"/>
          </a:p>
          <a:p>
            <a:r>
              <a:rPr lang="en-US" sz="2800" b="1" dirty="0" smtClean="0"/>
              <a:t>OUTPUT2 LOW</a:t>
            </a:r>
            <a:endParaRPr lang="en-US" sz="2800" b="1" dirty="0"/>
          </a:p>
        </p:txBody>
      </p:sp>
    </p:spTree>
    <p:extLst>
      <p:ext uri="{BB962C8B-B14F-4D97-AF65-F5344CB8AC3E}">
        <p14:creationId xmlns:p14="http://schemas.microsoft.com/office/powerpoint/2010/main" val="23465643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blipFill dpi="0" rotWithShape="1">
            <a:blip r:embed="rId2">
              <a:alphaModFix amt="16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367683" y="2833635"/>
            <a:ext cx="3456633" cy="707886"/>
          </a:xfrm>
          <a:prstGeom prst="rect">
            <a:avLst/>
          </a:prstGeom>
          <a:noFill/>
        </p:spPr>
        <p:txBody>
          <a:bodyPr wrap="square" rtlCol="0">
            <a:spAutoFit/>
          </a:bodyPr>
          <a:lstStyle/>
          <a:p>
            <a:r>
              <a:rPr lang="en-US" sz="4000" dirty="0" err="1" smtClean="0">
                <a:latin typeface="Times New Roman" panose="02020603050405020304" pitchFamily="18" charset="0"/>
                <a:cs typeface="Times New Roman" panose="02020603050405020304" pitchFamily="18" charset="0"/>
              </a:rPr>
              <a:t>BreadBoard</a:t>
            </a:r>
            <a:endParaRPr lang="en-US" sz="4000" dirty="0">
              <a:latin typeface="Times New Roman" panose="02020603050405020304" pitchFamily="18" charset="0"/>
              <a:cs typeface="Times New Roman" panose="02020603050405020304" pitchFamily="18" charset="0"/>
            </a:endParaRPr>
          </a:p>
        </p:txBody>
      </p:sp>
      <p:sp>
        <p:nvSpPr>
          <p:cNvPr id="3" name="Rectangle 2"/>
          <p:cNvSpPr/>
          <p:nvPr/>
        </p:nvSpPr>
        <p:spPr>
          <a:xfrm>
            <a:off x="0" y="2833635"/>
            <a:ext cx="12192000" cy="707886"/>
          </a:xfrm>
          <a:prstGeom prst="rect">
            <a:avLst/>
          </a:prstGeom>
          <a:gradFill>
            <a:gsLst>
              <a:gs pos="0">
                <a:schemeClr val="accent1">
                  <a:alpha val="0"/>
                  <a:lumMod val="0"/>
                  <a:lumOff val="10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4568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2-06-01 at 11.12.14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5400000">
            <a:off x="2771971" y="-2275615"/>
            <a:ext cx="6369386" cy="11251477"/>
          </a:xfrm>
          <a:prstGeom prst="rect">
            <a:avLst/>
          </a:prstGeom>
        </p:spPr>
      </p:pic>
    </p:spTree>
    <p:extLst>
      <p:ext uri="{BB962C8B-B14F-4D97-AF65-F5344CB8AC3E}">
        <p14:creationId xmlns:p14="http://schemas.microsoft.com/office/powerpoint/2010/main" val="10047911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blipFill dpi="0" rotWithShape="1">
            <a:blip r:embed="rId2">
              <a:alphaModFix amt="16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2833635"/>
            <a:ext cx="12192000" cy="707886"/>
          </a:xfrm>
          <a:prstGeom prst="rect">
            <a:avLst/>
          </a:prstGeom>
          <a:gradFill>
            <a:gsLst>
              <a:gs pos="0">
                <a:schemeClr val="accent1">
                  <a:alpha val="0"/>
                  <a:lumMod val="0"/>
                  <a:lumOff val="10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642338" y="3018301"/>
            <a:ext cx="3195376" cy="523220"/>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COST ANAYSIS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63639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21282994"/>
              </p:ext>
            </p:extLst>
          </p:nvPr>
        </p:nvGraphicFramePr>
        <p:xfrm>
          <a:off x="2170445" y="2528369"/>
          <a:ext cx="7760676" cy="1752600"/>
        </p:xfrm>
        <a:graphic>
          <a:graphicData uri="http://schemas.openxmlformats.org/drawingml/2006/table">
            <a:tbl>
              <a:tblPr firstRow="1" bandRow="1">
                <a:tableStyleId>{5C22544A-7EE6-4342-B048-85BDC9FD1C3A}</a:tableStyleId>
              </a:tblPr>
              <a:tblGrid>
                <a:gridCol w="1940169">
                  <a:extLst>
                    <a:ext uri="{9D8B030D-6E8A-4147-A177-3AD203B41FA5}">
                      <a16:colId xmlns:a16="http://schemas.microsoft.com/office/drawing/2014/main" val="3025421109"/>
                    </a:ext>
                  </a:extLst>
                </a:gridCol>
                <a:gridCol w="1940169">
                  <a:extLst>
                    <a:ext uri="{9D8B030D-6E8A-4147-A177-3AD203B41FA5}">
                      <a16:colId xmlns:a16="http://schemas.microsoft.com/office/drawing/2014/main" val="1515784618"/>
                    </a:ext>
                  </a:extLst>
                </a:gridCol>
                <a:gridCol w="1940169">
                  <a:extLst>
                    <a:ext uri="{9D8B030D-6E8A-4147-A177-3AD203B41FA5}">
                      <a16:colId xmlns:a16="http://schemas.microsoft.com/office/drawing/2014/main" val="325442908"/>
                    </a:ext>
                  </a:extLst>
                </a:gridCol>
                <a:gridCol w="1940169">
                  <a:extLst>
                    <a:ext uri="{9D8B030D-6E8A-4147-A177-3AD203B41FA5}">
                      <a16:colId xmlns:a16="http://schemas.microsoft.com/office/drawing/2014/main" val="1108421085"/>
                    </a:ext>
                  </a:extLst>
                </a:gridCol>
              </a:tblGrid>
              <a:tr h="370840">
                <a:tc>
                  <a:txBody>
                    <a:bodyPr/>
                    <a:lstStyle/>
                    <a:p>
                      <a:endParaRPr lang="en-US" dirty="0"/>
                    </a:p>
                  </a:txBody>
                  <a:tcPr/>
                </a:tc>
                <a:tc>
                  <a:txBody>
                    <a:bodyPr/>
                    <a:lstStyle/>
                    <a:p>
                      <a:r>
                        <a:rPr lang="en-US" dirty="0" smtClean="0"/>
                        <a:t>SOLUTION A</a:t>
                      </a:r>
                      <a:endParaRPr lang="en-US" dirty="0"/>
                    </a:p>
                  </a:txBody>
                  <a:tcPr/>
                </a:tc>
                <a:tc>
                  <a:txBody>
                    <a:bodyPr/>
                    <a:lstStyle/>
                    <a:p>
                      <a:r>
                        <a:rPr lang="en-US" dirty="0" smtClean="0"/>
                        <a:t>SOLUTION B</a:t>
                      </a:r>
                      <a:endParaRPr lang="en-US" dirty="0"/>
                    </a:p>
                  </a:txBody>
                  <a:tcPr/>
                </a:tc>
                <a:tc>
                  <a:txBody>
                    <a:bodyPr/>
                    <a:lstStyle/>
                    <a:p>
                      <a:r>
                        <a:rPr lang="en-US" dirty="0" smtClean="0"/>
                        <a:t>SOLUTION C</a:t>
                      </a:r>
                      <a:endParaRPr lang="en-US" dirty="0"/>
                    </a:p>
                  </a:txBody>
                  <a:tcPr/>
                </a:tc>
                <a:extLst>
                  <a:ext uri="{0D108BD9-81ED-4DB2-BD59-A6C34878D82A}">
                    <a16:rowId xmlns:a16="http://schemas.microsoft.com/office/drawing/2014/main" val="2990691915"/>
                  </a:ext>
                </a:extLst>
              </a:tr>
              <a:tr h="370840">
                <a:tc>
                  <a:txBody>
                    <a:bodyPr/>
                    <a:lstStyle/>
                    <a:p>
                      <a:r>
                        <a:rPr lang="en-US" dirty="0" smtClean="0"/>
                        <a:t>TOTAL COSTS</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82763702"/>
                  </a:ext>
                </a:extLst>
              </a:tr>
              <a:tr h="370840">
                <a:tc>
                  <a:txBody>
                    <a:bodyPr/>
                    <a:lstStyle/>
                    <a:p>
                      <a:r>
                        <a:rPr lang="en-US" dirty="0" smtClean="0"/>
                        <a:t>TOTAL BENIFITS</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56465923"/>
                  </a:ext>
                </a:extLst>
              </a:tr>
              <a:tr h="370840">
                <a:tc>
                  <a:txBody>
                    <a:bodyPr/>
                    <a:lstStyle/>
                    <a:p>
                      <a:r>
                        <a:rPr lang="en-US" dirty="0" smtClean="0"/>
                        <a:t>COST BENEFIT RATIO</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11997001"/>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728243973"/>
              </p:ext>
            </p:extLst>
          </p:nvPr>
        </p:nvGraphicFramePr>
        <p:xfrm>
          <a:off x="2170445" y="2528369"/>
          <a:ext cx="7760676" cy="1752600"/>
        </p:xfrm>
        <a:graphic>
          <a:graphicData uri="http://schemas.openxmlformats.org/drawingml/2006/table">
            <a:tbl>
              <a:tblPr firstRow="1" bandRow="1">
                <a:tableStyleId>{5C22544A-7EE6-4342-B048-85BDC9FD1C3A}</a:tableStyleId>
              </a:tblPr>
              <a:tblGrid>
                <a:gridCol w="1940169">
                  <a:extLst>
                    <a:ext uri="{9D8B030D-6E8A-4147-A177-3AD203B41FA5}">
                      <a16:colId xmlns:a16="http://schemas.microsoft.com/office/drawing/2014/main" val="3025421109"/>
                    </a:ext>
                  </a:extLst>
                </a:gridCol>
                <a:gridCol w="1940169">
                  <a:extLst>
                    <a:ext uri="{9D8B030D-6E8A-4147-A177-3AD203B41FA5}">
                      <a16:colId xmlns:a16="http://schemas.microsoft.com/office/drawing/2014/main" val="1515784618"/>
                    </a:ext>
                  </a:extLst>
                </a:gridCol>
                <a:gridCol w="2239777">
                  <a:extLst>
                    <a:ext uri="{9D8B030D-6E8A-4147-A177-3AD203B41FA5}">
                      <a16:colId xmlns:a16="http://schemas.microsoft.com/office/drawing/2014/main" val="325442908"/>
                    </a:ext>
                  </a:extLst>
                </a:gridCol>
                <a:gridCol w="1640561">
                  <a:extLst>
                    <a:ext uri="{9D8B030D-6E8A-4147-A177-3AD203B41FA5}">
                      <a16:colId xmlns:a16="http://schemas.microsoft.com/office/drawing/2014/main" val="1108421085"/>
                    </a:ext>
                  </a:extLst>
                </a:gridCol>
              </a:tblGrid>
              <a:tr h="370840">
                <a:tc>
                  <a:txBody>
                    <a:bodyPr/>
                    <a:lstStyle/>
                    <a:p>
                      <a:endParaRPr lang="en-US" dirty="0"/>
                    </a:p>
                  </a:txBody>
                  <a:tcPr/>
                </a:tc>
                <a:tc>
                  <a:txBody>
                    <a:bodyPr/>
                    <a:lstStyle/>
                    <a:p>
                      <a:r>
                        <a:rPr lang="en-US" dirty="0" smtClean="0"/>
                        <a:t>SOLUTION A</a:t>
                      </a:r>
                      <a:endParaRPr lang="en-US" dirty="0"/>
                    </a:p>
                  </a:txBody>
                  <a:tcPr/>
                </a:tc>
                <a:tc>
                  <a:txBody>
                    <a:bodyPr/>
                    <a:lstStyle/>
                    <a:p>
                      <a:r>
                        <a:rPr lang="en-US" dirty="0" smtClean="0"/>
                        <a:t>SOLUTION</a:t>
                      </a:r>
                      <a:r>
                        <a:rPr lang="en-US" baseline="0" dirty="0" smtClean="0"/>
                        <a:t> B</a:t>
                      </a:r>
                      <a:endParaRPr lang="en-US" dirty="0"/>
                    </a:p>
                  </a:txBody>
                  <a:tcPr/>
                </a:tc>
                <a:tc>
                  <a:txBody>
                    <a:bodyPr/>
                    <a:lstStyle/>
                    <a:p>
                      <a:r>
                        <a:rPr lang="en-US" dirty="0" smtClean="0"/>
                        <a:t>SOLUTION C</a:t>
                      </a:r>
                      <a:endParaRPr lang="en-US" dirty="0"/>
                    </a:p>
                  </a:txBody>
                  <a:tcPr/>
                </a:tc>
                <a:extLst>
                  <a:ext uri="{0D108BD9-81ED-4DB2-BD59-A6C34878D82A}">
                    <a16:rowId xmlns:a16="http://schemas.microsoft.com/office/drawing/2014/main" val="2990691915"/>
                  </a:ext>
                </a:extLst>
              </a:tr>
              <a:tr h="370840">
                <a:tc>
                  <a:txBody>
                    <a:bodyPr/>
                    <a:lstStyle/>
                    <a:p>
                      <a:r>
                        <a:rPr lang="en-US" dirty="0" smtClean="0"/>
                        <a:t>TOTAL COSTS</a:t>
                      </a:r>
                      <a:endParaRPr lang="en-US" dirty="0"/>
                    </a:p>
                  </a:txBody>
                  <a:tcPr/>
                </a:tc>
                <a:tc>
                  <a:txBody>
                    <a:bodyPr/>
                    <a:lstStyle/>
                    <a:p>
                      <a:r>
                        <a:rPr lang="en-US" dirty="0" smtClean="0"/>
                        <a:t>55</a:t>
                      </a:r>
                      <a:endParaRPr lang="en-US" dirty="0"/>
                    </a:p>
                  </a:txBody>
                  <a:tcPr/>
                </a:tc>
                <a:tc>
                  <a:txBody>
                    <a:bodyPr/>
                    <a:lstStyle/>
                    <a:p>
                      <a:r>
                        <a:rPr lang="en-US" dirty="0" smtClean="0"/>
                        <a:t>59</a:t>
                      </a:r>
                      <a:endParaRPr lang="en-US" dirty="0"/>
                    </a:p>
                  </a:txBody>
                  <a:tcPr/>
                </a:tc>
                <a:tc>
                  <a:txBody>
                    <a:bodyPr/>
                    <a:lstStyle/>
                    <a:p>
                      <a:r>
                        <a:rPr lang="en-US" dirty="0" smtClean="0"/>
                        <a:t>500</a:t>
                      </a:r>
                      <a:endParaRPr lang="en-US" dirty="0"/>
                    </a:p>
                  </a:txBody>
                  <a:tcPr/>
                </a:tc>
                <a:extLst>
                  <a:ext uri="{0D108BD9-81ED-4DB2-BD59-A6C34878D82A}">
                    <a16:rowId xmlns:a16="http://schemas.microsoft.com/office/drawing/2014/main" val="2282763702"/>
                  </a:ext>
                </a:extLst>
              </a:tr>
              <a:tr h="370840">
                <a:tc>
                  <a:txBody>
                    <a:bodyPr/>
                    <a:lstStyle/>
                    <a:p>
                      <a:r>
                        <a:rPr lang="en-US" dirty="0" smtClean="0"/>
                        <a:t>TOTAL BENIFITS</a:t>
                      </a:r>
                      <a:endParaRPr lang="en-US" dirty="0"/>
                    </a:p>
                  </a:txBody>
                  <a:tcPr/>
                </a:tc>
                <a:tc>
                  <a:txBody>
                    <a:bodyPr/>
                    <a:lstStyle/>
                    <a:p>
                      <a:r>
                        <a:rPr lang="en-US" dirty="0" smtClean="0"/>
                        <a:t>445</a:t>
                      </a:r>
                      <a:endParaRPr lang="en-US" dirty="0"/>
                    </a:p>
                  </a:txBody>
                  <a:tcPr/>
                </a:tc>
                <a:tc>
                  <a:txBody>
                    <a:bodyPr/>
                    <a:lstStyle/>
                    <a:p>
                      <a:r>
                        <a:rPr lang="en-US" dirty="0" smtClean="0"/>
                        <a:t>441</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2056465923"/>
                  </a:ext>
                </a:extLst>
              </a:tr>
              <a:tr h="370840">
                <a:tc>
                  <a:txBody>
                    <a:bodyPr/>
                    <a:lstStyle/>
                    <a:p>
                      <a:r>
                        <a:rPr lang="en-US" dirty="0" smtClean="0"/>
                        <a:t>COST BENEFIT RATIO</a:t>
                      </a:r>
                      <a:endParaRPr lang="en-US" dirty="0"/>
                    </a:p>
                  </a:txBody>
                  <a:tcPr/>
                </a:tc>
                <a:tc>
                  <a:txBody>
                    <a:bodyPr/>
                    <a:lstStyle/>
                    <a:p>
                      <a:r>
                        <a:rPr lang="en-US" dirty="0" smtClean="0"/>
                        <a:t>6.35</a:t>
                      </a:r>
                      <a:endParaRPr lang="en-US" dirty="0"/>
                    </a:p>
                  </a:txBody>
                  <a:tcPr/>
                </a:tc>
                <a:tc>
                  <a:txBody>
                    <a:bodyPr/>
                    <a:lstStyle/>
                    <a:p>
                      <a:r>
                        <a:rPr lang="en-US" dirty="0" smtClean="0"/>
                        <a:t>7.47</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2611997001"/>
                  </a:ext>
                </a:extLst>
              </a:tr>
            </a:tbl>
          </a:graphicData>
        </a:graphic>
      </p:graphicFrame>
      <p:sp>
        <p:nvSpPr>
          <p:cNvPr id="5" name="TextBox 4"/>
          <p:cNvSpPr txBox="1"/>
          <p:nvPr/>
        </p:nvSpPr>
        <p:spPr>
          <a:xfrm>
            <a:off x="2170444" y="635726"/>
            <a:ext cx="3420459" cy="1754326"/>
          </a:xfrm>
          <a:prstGeom prst="rect">
            <a:avLst/>
          </a:prstGeom>
          <a:noFill/>
        </p:spPr>
        <p:txBody>
          <a:bodyPr wrap="square" rtlCol="0">
            <a:spAutoFit/>
          </a:bodyPr>
          <a:lstStyle/>
          <a:p>
            <a:r>
              <a:rPr lang="en-US" dirty="0" smtClean="0"/>
              <a:t>Wires = 13</a:t>
            </a:r>
          </a:p>
          <a:p>
            <a:r>
              <a:rPr lang="en-US" dirty="0" smtClean="0"/>
              <a:t>Resistance = 3</a:t>
            </a:r>
          </a:p>
          <a:p>
            <a:r>
              <a:rPr lang="en-US" dirty="0" smtClean="0"/>
              <a:t>Transistor IRF9530 = 39</a:t>
            </a:r>
          </a:p>
          <a:p>
            <a:endParaRPr lang="en-US" dirty="0" smtClean="0"/>
          </a:p>
          <a:p>
            <a:endParaRPr lang="en-US" dirty="0" smtClean="0"/>
          </a:p>
          <a:p>
            <a:endParaRPr lang="en-US" dirty="0"/>
          </a:p>
        </p:txBody>
      </p:sp>
      <p:sp>
        <p:nvSpPr>
          <p:cNvPr id="6" name="TextBox 5"/>
          <p:cNvSpPr txBox="1"/>
          <p:nvPr/>
        </p:nvSpPr>
        <p:spPr>
          <a:xfrm>
            <a:off x="1948375" y="4771277"/>
            <a:ext cx="3929911"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Solution B uses more nodes on breadboard, hence more wires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Solution C is buying a ready SR Latch IC</a:t>
            </a:r>
            <a:endParaRPr lang="en-US" dirty="0"/>
          </a:p>
        </p:txBody>
      </p:sp>
    </p:spTree>
    <p:extLst>
      <p:ext uri="{BB962C8B-B14F-4D97-AF65-F5344CB8AC3E}">
        <p14:creationId xmlns:p14="http://schemas.microsoft.com/office/powerpoint/2010/main" val="12772354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blipFill dpi="0" rotWithShape="1">
            <a:blip r:embed="rId2">
              <a:alphaModFix amt="28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67683" y="2833635"/>
            <a:ext cx="3456633" cy="707886"/>
          </a:xfrm>
          <a:prstGeom prst="rect">
            <a:avLst/>
          </a:prstGeom>
          <a:noFill/>
        </p:spPr>
        <p:txBody>
          <a:bodyPr wrap="square" rtlCol="0">
            <a:spAutoFit/>
          </a:bodyPr>
          <a:lstStyle/>
          <a:p>
            <a:r>
              <a:rPr lang="en-US" sz="4000" dirty="0" smtClean="0">
                <a:latin typeface="Times New Roman" panose="02020603050405020304" pitchFamily="18" charset="0"/>
                <a:cs typeface="Times New Roman" panose="02020603050405020304" pitchFamily="18" charset="0"/>
              </a:rPr>
              <a:t>SIMULATION</a:t>
            </a:r>
            <a:endParaRPr lang="en-US" sz="4000" dirty="0">
              <a:latin typeface="Times New Roman" panose="02020603050405020304" pitchFamily="18" charset="0"/>
              <a:cs typeface="Times New Roman" panose="02020603050405020304" pitchFamily="18" charset="0"/>
            </a:endParaRPr>
          </a:p>
        </p:txBody>
      </p:sp>
      <p:sp>
        <p:nvSpPr>
          <p:cNvPr id="9" name="Rectangle 8"/>
          <p:cNvSpPr/>
          <p:nvPr/>
        </p:nvSpPr>
        <p:spPr>
          <a:xfrm>
            <a:off x="0" y="2833635"/>
            <a:ext cx="12192000" cy="707886"/>
          </a:xfrm>
          <a:prstGeom prst="rect">
            <a:avLst/>
          </a:prstGeom>
          <a:gradFill>
            <a:gsLst>
              <a:gs pos="0">
                <a:schemeClr val="accent1">
                  <a:alpha val="0"/>
                  <a:lumMod val="0"/>
                  <a:lumOff val="10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51687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48298" y="487680"/>
            <a:ext cx="36576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SR Latch using PMOS</a:t>
            </a:r>
            <a:endParaRPr lang="en-US" sz="2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65931" y="1750422"/>
            <a:ext cx="2037806" cy="369332"/>
          </a:xfrm>
          <a:prstGeom prst="rect">
            <a:avLst/>
          </a:prstGeom>
          <a:noFill/>
        </p:spPr>
        <p:txBody>
          <a:bodyPr wrap="square" rtlCol="0">
            <a:spAutoFit/>
          </a:bodyPr>
          <a:lstStyle/>
          <a:p>
            <a:r>
              <a:rPr lang="en-US" dirty="0" smtClean="0"/>
              <a:t>Nor using PMOS: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153" y="99383"/>
            <a:ext cx="5094514" cy="6622965"/>
          </a:xfrm>
          <a:prstGeom prst="rect">
            <a:avLst/>
          </a:prstGeom>
        </p:spPr>
      </p:pic>
      <p:sp>
        <p:nvSpPr>
          <p:cNvPr id="6" name="Rectangle 5"/>
          <p:cNvSpPr/>
          <p:nvPr/>
        </p:nvSpPr>
        <p:spPr>
          <a:xfrm>
            <a:off x="0" y="-18135"/>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65931" y="2512088"/>
            <a:ext cx="2250831" cy="3539430"/>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r>
              <a:rPr lang="en-US" sz="2800" b="1" dirty="0" smtClean="0"/>
              <a:t>V2 HIGH</a:t>
            </a:r>
          </a:p>
          <a:p>
            <a:endParaRPr lang="en-US" sz="2800" b="1" dirty="0"/>
          </a:p>
          <a:p>
            <a:endParaRPr lang="en-US" sz="2800" b="1" dirty="0" smtClean="0"/>
          </a:p>
          <a:p>
            <a:r>
              <a:rPr lang="en-US" sz="2800" b="1" dirty="0" smtClean="0"/>
              <a:t>OUTPUT LOW</a:t>
            </a:r>
            <a:endParaRPr lang="en-US" sz="2800" b="1" dirty="0"/>
          </a:p>
        </p:txBody>
      </p:sp>
    </p:spTree>
    <p:extLst>
      <p:ext uri="{BB962C8B-B14F-4D97-AF65-F5344CB8AC3E}">
        <p14:creationId xmlns:p14="http://schemas.microsoft.com/office/powerpoint/2010/main" val="30862825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1478" y="225585"/>
            <a:ext cx="5315577" cy="6538445"/>
          </a:xfrm>
          <a:prstGeom prst="rect">
            <a:avLst/>
          </a:prstGeom>
        </p:spPr>
      </p:pic>
      <p:sp>
        <p:nvSpPr>
          <p:cNvPr id="4" name="Rectangle 3"/>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83610" y="1949380"/>
            <a:ext cx="2250831" cy="3539430"/>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LOW</a:t>
            </a:r>
          </a:p>
          <a:p>
            <a:endParaRPr lang="en-US" sz="2800" b="1" dirty="0"/>
          </a:p>
          <a:p>
            <a:r>
              <a:rPr lang="en-US" sz="2800" b="1" dirty="0" smtClean="0"/>
              <a:t>V2 HIGH</a:t>
            </a:r>
          </a:p>
          <a:p>
            <a:endParaRPr lang="en-US" sz="2800" b="1" dirty="0"/>
          </a:p>
          <a:p>
            <a:endParaRPr lang="en-US" sz="2800" b="1" dirty="0" smtClean="0"/>
          </a:p>
          <a:p>
            <a:r>
              <a:rPr lang="en-US" sz="2800" b="1" dirty="0" smtClean="0"/>
              <a:t>OUTPUT LOW</a:t>
            </a:r>
            <a:endParaRPr lang="en-US" sz="2800" b="1" dirty="0"/>
          </a:p>
        </p:txBody>
      </p:sp>
    </p:spTree>
    <p:extLst>
      <p:ext uri="{BB962C8B-B14F-4D97-AF65-F5344CB8AC3E}">
        <p14:creationId xmlns:p14="http://schemas.microsoft.com/office/powerpoint/2010/main" val="1960719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848" y="167403"/>
            <a:ext cx="5381747" cy="6454461"/>
          </a:xfrm>
          <a:prstGeom prst="rect">
            <a:avLst/>
          </a:prstGeom>
        </p:spPr>
      </p:pic>
      <p:sp>
        <p:nvSpPr>
          <p:cNvPr id="3" name="Rectangle 2"/>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65931" y="2512088"/>
            <a:ext cx="2250831" cy="3539430"/>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r>
              <a:rPr lang="en-US" sz="2800" b="1" dirty="0" smtClean="0"/>
              <a:t>V2 LOW</a:t>
            </a:r>
          </a:p>
          <a:p>
            <a:endParaRPr lang="en-US" sz="2800" b="1" dirty="0"/>
          </a:p>
          <a:p>
            <a:endParaRPr lang="en-US" sz="2800" b="1" dirty="0" smtClean="0"/>
          </a:p>
          <a:p>
            <a:r>
              <a:rPr lang="en-US" sz="2800" b="1" dirty="0" smtClean="0"/>
              <a:t>OUTPUT LOW</a:t>
            </a:r>
            <a:endParaRPr lang="en-US" sz="2800" b="1" dirty="0"/>
          </a:p>
        </p:txBody>
      </p:sp>
    </p:spTree>
    <p:extLst>
      <p:ext uri="{BB962C8B-B14F-4D97-AF65-F5344CB8AC3E}">
        <p14:creationId xmlns:p14="http://schemas.microsoft.com/office/powerpoint/2010/main" val="24017811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880" y="153288"/>
            <a:ext cx="5664889" cy="6463551"/>
          </a:xfrm>
          <a:prstGeom prst="rect">
            <a:avLst/>
          </a:prstGeom>
        </p:spPr>
      </p:pic>
      <p:sp>
        <p:nvSpPr>
          <p:cNvPr id="3" name="Rectangle 2"/>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65931" y="2512088"/>
            <a:ext cx="2711282" cy="3539430"/>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LOW</a:t>
            </a:r>
          </a:p>
          <a:p>
            <a:endParaRPr lang="en-US" sz="2800" b="1" dirty="0"/>
          </a:p>
          <a:p>
            <a:r>
              <a:rPr lang="en-US" sz="2800" b="1" dirty="0" smtClean="0"/>
              <a:t>V2 LOW</a:t>
            </a:r>
          </a:p>
          <a:p>
            <a:endParaRPr lang="en-US" sz="2800" b="1" dirty="0"/>
          </a:p>
          <a:p>
            <a:endParaRPr lang="en-US" sz="2800" b="1" dirty="0" smtClean="0"/>
          </a:p>
          <a:p>
            <a:r>
              <a:rPr lang="en-US" sz="2800" b="1" dirty="0" smtClean="0"/>
              <a:t>OUTPUT HIGH</a:t>
            </a:r>
            <a:endParaRPr lang="en-US" sz="2800" b="1" dirty="0"/>
          </a:p>
        </p:txBody>
      </p:sp>
    </p:spTree>
    <p:extLst>
      <p:ext uri="{BB962C8B-B14F-4D97-AF65-F5344CB8AC3E}">
        <p14:creationId xmlns:p14="http://schemas.microsoft.com/office/powerpoint/2010/main" val="36646134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0624" y="1910603"/>
            <a:ext cx="10163175" cy="3467100"/>
          </a:xfrm>
          <a:prstGeom prst="rect">
            <a:avLst/>
          </a:prstGeom>
        </p:spPr>
      </p:pic>
      <p:sp>
        <p:nvSpPr>
          <p:cNvPr id="3" name="TextBox 2"/>
          <p:cNvSpPr txBox="1"/>
          <p:nvPr/>
        </p:nvSpPr>
        <p:spPr>
          <a:xfrm>
            <a:off x="497540" y="753036"/>
            <a:ext cx="3603812" cy="369332"/>
          </a:xfrm>
          <a:prstGeom prst="rect">
            <a:avLst/>
          </a:prstGeom>
          <a:noFill/>
        </p:spPr>
        <p:txBody>
          <a:bodyPr wrap="square" rtlCol="0">
            <a:spAutoFit/>
          </a:bodyPr>
          <a:lstStyle/>
          <a:p>
            <a:r>
              <a:rPr lang="en-US" dirty="0" smtClean="0"/>
              <a:t>Truth Table for SR latch:</a:t>
            </a:r>
            <a:endParaRPr lang="en-US" dirty="0"/>
          </a:p>
        </p:txBody>
      </p:sp>
      <p:sp>
        <p:nvSpPr>
          <p:cNvPr id="5" name="Rectangle 4"/>
          <p:cNvSpPr/>
          <p:nvPr/>
        </p:nvSpPr>
        <p:spPr>
          <a:xfrm>
            <a:off x="0" y="0"/>
            <a:ext cx="12192000" cy="6858000"/>
          </a:xfrm>
          <a:prstGeom prst="rect">
            <a:avLst/>
          </a:prstGeom>
          <a:blipFill dpi="0" rotWithShape="1">
            <a:blip r:embed="rId3">
              <a:alphaModFix amt="11000"/>
            </a:blip>
            <a:srcRect/>
            <a:stretch>
              <a:fillRect b="-7484"/>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68038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4469" y="881130"/>
            <a:ext cx="2656114" cy="369332"/>
          </a:xfrm>
          <a:prstGeom prst="rect">
            <a:avLst/>
          </a:prstGeom>
          <a:noFill/>
        </p:spPr>
        <p:txBody>
          <a:bodyPr wrap="square" rtlCol="0">
            <a:spAutoFit/>
          </a:bodyPr>
          <a:lstStyle/>
          <a:p>
            <a:r>
              <a:rPr lang="en-US" dirty="0" smtClean="0"/>
              <a:t>SR Latch using PMOS: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1662" y="351692"/>
            <a:ext cx="7559710" cy="6275197"/>
          </a:xfrm>
          <a:prstGeom prst="rect">
            <a:avLst/>
          </a:prstGeom>
        </p:spPr>
      </p:pic>
      <p:sp>
        <p:nvSpPr>
          <p:cNvPr id="5" name="Rectangle 4"/>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84577" y="1762704"/>
            <a:ext cx="2851959" cy="4832092"/>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r>
              <a:rPr lang="en-US" sz="2800" b="1" dirty="0" smtClean="0"/>
              <a:t>V2 HIGH</a:t>
            </a:r>
          </a:p>
          <a:p>
            <a:endParaRPr lang="en-US" sz="2800" b="1" dirty="0"/>
          </a:p>
          <a:p>
            <a:endParaRPr lang="en-US" sz="2800" b="1" dirty="0" smtClean="0"/>
          </a:p>
          <a:p>
            <a:r>
              <a:rPr lang="en-US" sz="2800" b="1" dirty="0" smtClean="0"/>
              <a:t>OUTPUT1 LOW</a:t>
            </a:r>
          </a:p>
          <a:p>
            <a:endParaRPr lang="en-US" sz="2800" b="1" dirty="0" smtClean="0"/>
          </a:p>
          <a:p>
            <a:r>
              <a:rPr lang="en-US" sz="2800" b="1" dirty="0" smtClean="0"/>
              <a:t>OUTPUT2 LOW</a:t>
            </a:r>
          </a:p>
          <a:p>
            <a:endParaRPr lang="en-US" sz="2800" b="1" dirty="0"/>
          </a:p>
        </p:txBody>
      </p:sp>
    </p:spTree>
    <p:extLst>
      <p:ext uri="{BB962C8B-B14F-4D97-AF65-F5344CB8AC3E}">
        <p14:creationId xmlns:p14="http://schemas.microsoft.com/office/powerpoint/2010/main" val="35188004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420" y="411981"/>
            <a:ext cx="7429080" cy="6114423"/>
          </a:xfrm>
          <a:prstGeom prst="rect">
            <a:avLst/>
          </a:prstGeom>
        </p:spPr>
      </p:pic>
      <p:sp>
        <p:nvSpPr>
          <p:cNvPr id="4" name="Rectangle 3"/>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13755" y="1411012"/>
            <a:ext cx="2851959" cy="4832092"/>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LOW</a:t>
            </a:r>
          </a:p>
          <a:p>
            <a:endParaRPr lang="en-US" sz="2800" b="1" dirty="0"/>
          </a:p>
          <a:p>
            <a:r>
              <a:rPr lang="en-US" sz="2800" b="1" dirty="0" smtClean="0"/>
              <a:t>V2 HIGH</a:t>
            </a:r>
          </a:p>
          <a:p>
            <a:endParaRPr lang="en-US" sz="2800" b="1" dirty="0"/>
          </a:p>
          <a:p>
            <a:endParaRPr lang="en-US" sz="2800" b="1" dirty="0" smtClean="0"/>
          </a:p>
          <a:p>
            <a:r>
              <a:rPr lang="en-US" sz="2800" b="1" dirty="0" smtClean="0"/>
              <a:t>OUTPUT1 HIGH</a:t>
            </a:r>
          </a:p>
          <a:p>
            <a:endParaRPr lang="en-US" sz="2800" b="1" dirty="0" smtClean="0"/>
          </a:p>
          <a:p>
            <a:r>
              <a:rPr lang="en-US" sz="2800" b="1" dirty="0" smtClean="0"/>
              <a:t>OUTPUT2 LOW</a:t>
            </a:r>
          </a:p>
          <a:p>
            <a:endParaRPr lang="en-US" sz="2800" b="1" dirty="0"/>
          </a:p>
        </p:txBody>
      </p:sp>
    </p:spTree>
    <p:extLst>
      <p:ext uri="{BB962C8B-B14F-4D97-AF65-F5344CB8AC3E}">
        <p14:creationId xmlns:p14="http://schemas.microsoft.com/office/powerpoint/2010/main" val="15958052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0985" y="200967"/>
            <a:ext cx="7636748" cy="6360608"/>
          </a:xfrm>
          <a:prstGeom prst="rect">
            <a:avLst/>
          </a:prstGeom>
        </p:spPr>
      </p:pic>
      <p:sp>
        <p:nvSpPr>
          <p:cNvPr id="4" name="Rectangle 3"/>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63513" y="1330624"/>
            <a:ext cx="2851959" cy="4832092"/>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r>
              <a:rPr lang="en-US" sz="2800" b="1" dirty="0" smtClean="0"/>
              <a:t>V2 LOW</a:t>
            </a:r>
          </a:p>
          <a:p>
            <a:endParaRPr lang="en-US" sz="2800" b="1" dirty="0"/>
          </a:p>
          <a:p>
            <a:endParaRPr lang="en-US" sz="2800" b="1" dirty="0" smtClean="0"/>
          </a:p>
          <a:p>
            <a:r>
              <a:rPr lang="en-US" sz="2800" b="1" dirty="0" smtClean="0"/>
              <a:t>OUTPUT1 LOW</a:t>
            </a:r>
          </a:p>
          <a:p>
            <a:endParaRPr lang="en-US" sz="2800" b="1" dirty="0" smtClean="0"/>
          </a:p>
          <a:p>
            <a:r>
              <a:rPr lang="en-US" sz="2800" b="1" dirty="0" smtClean="0"/>
              <a:t>OUTPUT2 HIGH</a:t>
            </a:r>
          </a:p>
          <a:p>
            <a:endParaRPr lang="en-US" sz="2800" b="1" dirty="0"/>
          </a:p>
        </p:txBody>
      </p:sp>
    </p:spTree>
    <p:extLst>
      <p:ext uri="{BB962C8B-B14F-4D97-AF65-F5344CB8AC3E}">
        <p14:creationId xmlns:p14="http://schemas.microsoft.com/office/powerpoint/2010/main" val="9282100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2194" y="291403"/>
            <a:ext cx="7398936" cy="6320412"/>
          </a:xfrm>
          <a:prstGeom prst="rect">
            <a:avLst/>
          </a:prstGeom>
        </p:spPr>
      </p:pic>
      <p:sp>
        <p:nvSpPr>
          <p:cNvPr id="4" name="Rectangle 3"/>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84577" y="1380866"/>
            <a:ext cx="2851959" cy="4832092"/>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LOW</a:t>
            </a:r>
          </a:p>
          <a:p>
            <a:endParaRPr lang="en-US" sz="2800" b="1" dirty="0"/>
          </a:p>
          <a:p>
            <a:r>
              <a:rPr lang="en-US" sz="2800" b="1" dirty="0" smtClean="0"/>
              <a:t>V2 LOW</a:t>
            </a:r>
          </a:p>
          <a:p>
            <a:endParaRPr lang="en-US" sz="2800" b="1" dirty="0"/>
          </a:p>
          <a:p>
            <a:endParaRPr lang="en-US" sz="2800" b="1" dirty="0" smtClean="0"/>
          </a:p>
          <a:p>
            <a:r>
              <a:rPr lang="en-US" sz="2800" b="1" dirty="0" smtClean="0"/>
              <a:t>OUTPUT1 LOW</a:t>
            </a:r>
          </a:p>
          <a:p>
            <a:endParaRPr lang="en-US" sz="2800" b="1" dirty="0" smtClean="0"/>
          </a:p>
          <a:p>
            <a:r>
              <a:rPr lang="en-US" sz="2800" b="1" dirty="0" smtClean="0"/>
              <a:t>OUTPUT2 HIGH</a:t>
            </a:r>
          </a:p>
          <a:p>
            <a:endParaRPr lang="en-US" sz="2800" b="1" dirty="0"/>
          </a:p>
        </p:txBody>
      </p:sp>
    </p:spTree>
    <p:extLst>
      <p:ext uri="{BB962C8B-B14F-4D97-AF65-F5344CB8AC3E}">
        <p14:creationId xmlns:p14="http://schemas.microsoft.com/office/powerpoint/2010/main" val="18662166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blipFill dpi="0" rotWithShape="1">
            <a:blip r:embed="rId3">
              <a:alphaModFix amt="16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99278" y="2924070"/>
            <a:ext cx="3456633" cy="707886"/>
          </a:xfrm>
          <a:prstGeom prst="rect">
            <a:avLst/>
          </a:prstGeom>
          <a:noFill/>
        </p:spPr>
        <p:txBody>
          <a:bodyPr wrap="square" rtlCol="0">
            <a:spAutoFit/>
          </a:bodyPr>
          <a:lstStyle/>
          <a:p>
            <a:r>
              <a:rPr lang="en-US" sz="4000" dirty="0" err="1" smtClean="0">
                <a:latin typeface="Times New Roman" panose="02020603050405020304" pitchFamily="18" charset="0"/>
                <a:cs typeface="Times New Roman" panose="02020603050405020304" pitchFamily="18" charset="0"/>
              </a:rPr>
              <a:t>BreadBoard</a:t>
            </a:r>
            <a:endParaRPr lang="en-US" sz="4000" dirty="0">
              <a:latin typeface="Times New Roman" panose="02020603050405020304" pitchFamily="18" charset="0"/>
              <a:cs typeface="Times New Roman" panose="02020603050405020304" pitchFamily="18" charset="0"/>
            </a:endParaRPr>
          </a:p>
        </p:txBody>
      </p:sp>
      <p:sp>
        <p:nvSpPr>
          <p:cNvPr id="6" name="Rectangle 5"/>
          <p:cNvSpPr/>
          <p:nvPr/>
        </p:nvSpPr>
        <p:spPr>
          <a:xfrm>
            <a:off x="0" y="2924070"/>
            <a:ext cx="12192000" cy="707886"/>
          </a:xfrm>
          <a:prstGeom prst="rect">
            <a:avLst/>
          </a:prstGeom>
          <a:gradFill>
            <a:gsLst>
              <a:gs pos="0">
                <a:schemeClr val="accent1">
                  <a:alpha val="0"/>
                  <a:lumMod val="0"/>
                  <a:lumOff val="10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0640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blipFill dpi="0" rotWithShape="1">
            <a:blip r:embed="rId2">
              <a:alphaModFix amt="16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2833635"/>
            <a:ext cx="12192000" cy="707886"/>
          </a:xfrm>
          <a:prstGeom prst="rect">
            <a:avLst/>
          </a:prstGeom>
          <a:gradFill>
            <a:gsLst>
              <a:gs pos="0">
                <a:schemeClr val="accent1">
                  <a:alpha val="0"/>
                  <a:lumMod val="0"/>
                  <a:lumOff val="10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642338" y="3018301"/>
            <a:ext cx="3195376" cy="523220"/>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COST ANAYSIS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18853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2170445" y="2528369"/>
          <a:ext cx="7760676" cy="1752600"/>
        </p:xfrm>
        <a:graphic>
          <a:graphicData uri="http://schemas.openxmlformats.org/drawingml/2006/table">
            <a:tbl>
              <a:tblPr firstRow="1" bandRow="1">
                <a:tableStyleId>{5C22544A-7EE6-4342-B048-85BDC9FD1C3A}</a:tableStyleId>
              </a:tblPr>
              <a:tblGrid>
                <a:gridCol w="1940169">
                  <a:extLst>
                    <a:ext uri="{9D8B030D-6E8A-4147-A177-3AD203B41FA5}">
                      <a16:colId xmlns:a16="http://schemas.microsoft.com/office/drawing/2014/main" val="3025421109"/>
                    </a:ext>
                  </a:extLst>
                </a:gridCol>
                <a:gridCol w="1940169">
                  <a:extLst>
                    <a:ext uri="{9D8B030D-6E8A-4147-A177-3AD203B41FA5}">
                      <a16:colId xmlns:a16="http://schemas.microsoft.com/office/drawing/2014/main" val="1515784618"/>
                    </a:ext>
                  </a:extLst>
                </a:gridCol>
                <a:gridCol w="1940169">
                  <a:extLst>
                    <a:ext uri="{9D8B030D-6E8A-4147-A177-3AD203B41FA5}">
                      <a16:colId xmlns:a16="http://schemas.microsoft.com/office/drawing/2014/main" val="325442908"/>
                    </a:ext>
                  </a:extLst>
                </a:gridCol>
                <a:gridCol w="1940169">
                  <a:extLst>
                    <a:ext uri="{9D8B030D-6E8A-4147-A177-3AD203B41FA5}">
                      <a16:colId xmlns:a16="http://schemas.microsoft.com/office/drawing/2014/main" val="1108421085"/>
                    </a:ext>
                  </a:extLst>
                </a:gridCol>
              </a:tblGrid>
              <a:tr h="370840">
                <a:tc>
                  <a:txBody>
                    <a:bodyPr/>
                    <a:lstStyle/>
                    <a:p>
                      <a:endParaRPr lang="en-US" dirty="0"/>
                    </a:p>
                  </a:txBody>
                  <a:tcPr/>
                </a:tc>
                <a:tc>
                  <a:txBody>
                    <a:bodyPr/>
                    <a:lstStyle/>
                    <a:p>
                      <a:r>
                        <a:rPr lang="en-US" dirty="0" smtClean="0"/>
                        <a:t>SOLUTION A</a:t>
                      </a:r>
                      <a:endParaRPr lang="en-US" dirty="0"/>
                    </a:p>
                  </a:txBody>
                  <a:tcPr/>
                </a:tc>
                <a:tc>
                  <a:txBody>
                    <a:bodyPr/>
                    <a:lstStyle/>
                    <a:p>
                      <a:r>
                        <a:rPr lang="en-US" dirty="0" smtClean="0"/>
                        <a:t>SOLUTION B</a:t>
                      </a:r>
                      <a:endParaRPr lang="en-US" dirty="0"/>
                    </a:p>
                  </a:txBody>
                  <a:tcPr/>
                </a:tc>
                <a:tc>
                  <a:txBody>
                    <a:bodyPr/>
                    <a:lstStyle/>
                    <a:p>
                      <a:r>
                        <a:rPr lang="en-US" dirty="0" smtClean="0"/>
                        <a:t>SOLUTION C</a:t>
                      </a:r>
                      <a:endParaRPr lang="en-US" dirty="0"/>
                    </a:p>
                  </a:txBody>
                  <a:tcPr/>
                </a:tc>
                <a:extLst>
                  <a:ext uri="{0D108BD9-81ED-4DB2-BD59-A6C34878D82A}">
                    <a16:rowId xmlns:a16="http://schemas.microsoft.com/office/drawing/2014/main" val="2990691915"/>
                  </a:ext>
                </a:extLst>
              </a:tr>
              <a:tr h="370840">
                <a:tc>
                  <a:txBody>
                    <a:bodyPr/>
                    <a:lstStyle/>
                    <a:p>
                      <a:r>
                        <a:rPr lang="en-US" dirty="0" smtClean="0"/>
                        <a:t>TOTAL COSTS</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82763702"/>
                  </a:ext>
                </a:extLst>
              </a:tr>
              <a:tr h="370840">
                <a:tc>
                  <a:txBody>
                    <a:bodyPr/>
                    <a:lstStyle/>
                    <a:p>
                      <a:r>
                        <a:rPr lang="en-US" dirty="0" smtClean="0"/>
                        <a:t>TOTAL BENIFITS</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56465923"/>
                  </a:ext>
                </a:extLst>
              </a:tr>
              <a:tr h="370840">
                <a:tc>
                  <a:txBody>
                    <a:bodyPr/>
                    <a:lstStyle/>
                    <a:p>
                      <a:r>
                        <a:rPr lang="en-US" dirty="0" smtClean="0"/>
                        <a:t>COST BENEFIT RATIO</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11997001"/>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040931116"/>
              </p:ext>
            </p:extLst>
          </p:nvPr>
        </p:nvGraphicFramePr>
        <p:xfrm>
          <a:off x="2170445" y="2528369"/>
          <a:ext cx="7760676" cy="1752600"/>
        </p:xfrm>
        <a:graphic>
          <a:graphicData uri="http://schemas.openxmlformats.org/drawingml/2006/table">
            <a:tbl>
              <a:tblPr firstRow="1" bandRow="1">
                <a:tableStyleId>{5C22544A-7EE6-4342-B048-85BDC9FD1C3A}</a:tableStyleId>
              </a:tblPr>
              <a:tblGrid>
                <a:gridCol w="1940169">
                  <a:extLst>
                    <a:ext uri="{9D8B030D-6E8A-4147-A177-3AD203B41FA5}">
                      <a16:colId xmlns:a16="http://schemas.microsoft.com/office/drawing/2014/main" val="3025421109"/>
                    </a:ext>
                  </a:extLst>
                </a:gridCol>
                <a:gridCol w="1940169">
                  <a:extLst>
                    <a:ext uri="{9D8B030D-6E8A-4147-A177-3AD203B41FA5}">
                      <a16:colId xmlns:a16="http://schemas.microsoft.com/office/drawing/2014/main" val="1515784618"/>
                    </a:ext>
                  </a:extLst>
                </a:gridCol>
                <a:gridCol w="1940169">
                  <a:extLst>
                    <a:ext uri="{9D8B030D-6E8A-4147-A177-3AD203B41FA5}">
                      <a16:colId xmlns:a16="http://schemas.microsoft.com/office/drawing/2014/main" val="325442908"/>
                    </a:ext>
                  </a:extLst>
                </a:gridCol>
                <a:gridCol w="1940169">
                  <a:extLst>
                    <a:ext uri="{9D8B030D-6E8A-4147-A177-3AD203B41FA5}">
                      <a16:colId xmlns:a16="http://schemas.microsoft.com/office/drawing/2014/main" val="1108421085"/>
                    </a:ext>
                  </a:extLst>
                </a:gridCol>
              </a:tblGrid>
              <a:tr h="370840">
                <a:tc>
                  <a:txBody>
                    <a:bodyPr/>
                    <a:lstStyle/>
                    <a:p>
                      <a:endParaRPr lang="en-US" dirty="0"/>
                    </a:p>
                  </a:txBody>
                  <a:tcPr/>
                </a:tc>
                <a:tc>
                  <a:txBody>
                    <a:bodyPr/>
                    <a:lstStyle/>
                    <a:p>
                      <a:r>
                        <a:rPr lang="en-US" dirty="0" smtClean="0"/>
                        <a:t>SOLUTION A</a:t>
                      </a:r>
                      <a:endParaRPr lang="en-US" dirty="0"/>
                    </a:p>
                  </a:txBody>
                  <a:tcPr/>
                </a:tc>
                <a:tc>
                  <a:txBody>
                    <a:bodyPr/>
                    <a:lstStyle/>
                    <a:p>
                      <a:r>
                        <a:rPr lang="en-US" dirty="0" smtClean="0"/>
                        <a:t>SOLUTION B</a:t>
                      </a:r>
                      <a:endParaRPr lang="en-US" dirty="0"/>
                    </a:p>
                  </a:txBody>
                  <a:tcPr/>
                </a:tc>
                <a:tc>
                  <a:txBody>
                    <a:bodyPr/>
                    <a:lstStyle/>
                    <a:p>
                      <a:r>
                        <a:rPr lang="en-US" dirty="0" smtClean="0"/>
                        <a:t>SOLUTION C</a:t>
                      </a:r>
                      <a:endParaRPr lang="en-US" dirty="0"/>
                    </a:p>
                  </a:txBody>
                  <a:tcPr/>
                </a:tc>
                <a:extLst>
                  <a:ext uri="{0D108BD9-81ED-4DB2-BD59-A6C34878D82A}">
                    <a16:rowId xmlns:a16="http://schemas.microsoft.com/office/drawing/2014/main" val="2990691915"/>
                  </a:ext>
                </a:extLst>
              </a:tr>
              <a:tr h="370840">
                <a:tc>
                  <a:txBody>
                    <a:bodyPr/>
                    <a:lstStyle/>
                    <a:p>
                      <a:r>
                        <a:rPr lang="en-US" dirty="0" smtClean="0"/>
                        <a:t>TOTAL COSTS</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82763702"/>
                  </a:ext>
                </a:extLst>
              </a:tr>
              <a:tr h="370840">
                <a:tc>
                  <a:txBody>
                    <a:bodyPr/>
                    <a:lstStyle/>
                    <a:p>
                      <a:r>
                        <a:rPr lang="en-US" dirty="0" smtClean="0"/>
                        <a:t>TOTAL BENIFITS</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56465923"/>
                  </a:ext>
                </a:extLst>
              </a:tr>
              <a:tr h="370840">
                <a:tc>
                  <a:txBody>
                    <a:bodyPr/>
                    <a:lstStyle/>
                    <a:p>
                      <a:r>
                        <a:rPr lang="en-US" dirty="0" smtClean="0"/>
                        <a:t>COST BENEFIT RATIO</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11997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90807473"/>
              </p:ext>
            </p:extLst>
          </p:nvPr>
        </p:nvGraphicFramePr>
        <p:xfrm>
          <a:off x="2170445" y="2528369"/>
          <a:ext cx="7760676" cy="1752600"/>
        </p:xfrm>
        <a:graphic>
          <a:graphicData uri="http://schemas.openxmlformats.org/drawingml/2006/table">
            <a:tbl>
              <a:tblPr firstRow="1" bandRow="1">
                <a:tableStyleId>{5C22544A-7EE6-4342-B048-85BDC9FD1C3A}</a:tableStyleId>
              </a:tblPr>
              <a:tblGrid>
                <a:gridCol w="1940169">
                  <a:extLst>
                    <a:ext uri="{9D8B030D-6E8A-4147-A177-3AD203B41FA5}">
                      <a16:colId xmlns:a16="http://schemas.microsoft.com/office/drawing/2014/main" val="3025421109"/>
                    </a:ext>
                  </a:extLst>
                </a:gridCol>
                <a:gridCol w="1940169">
                  <a:extLst>
                    <a:ext uri="{9D8B030D-6E8A-4147-A177-3AD203B41FA5}">
                      <a16:colId xmlns:a16="http://schemas.microsoft.com/office/drawing/2014/main" val="1515784618"/>
                    </a:ext>
                  </a:extLst>
                </a:gridCol>
                <a:gridCol w="2239777">
                  <a:extLst>
                    <a:ext uri="{9D8B030D-6E8A-4147-A177-3AD203B41FA5}">
                      <a16:colId xmlns:a16="http://schemas.microsoft.com/office/drawing/2014/main" val="325442908"/>
                    </a:ext>
                  </a:extLst>
                </a:gridCol>
                <a:gridCol w="1640561">
                  <a:extLst>
                    <a:ext uri="{9D8B030D-6E8A-4147-A177-3AD203B41FA5}">
                      <a16:colId xmlns:a16="http://schemas.microsoft.com/office/drawing/2014/main" val="1108421085"/>
                    </a:ext>
                  </a:extLst>
                </a:gridCol>
              </a:tblGrid>
              <a:tr h="370840">
                <a:tc>
                  <a:txBody>
                    <a:bodyPr/>
                    <a:lstStyle/>
                    <a:p>
                      <a:endParaRPr lang="en-US" dirty="0"/>
                    </a:p>
                  </a:txBody>
                  <a:tcPr/>
                </a:tc>
                <a:tc>
                  <a:txBody>
                    <a:bodyPr/>
                    <a:lstStyle/>
                    <a:p>
                      <a:r>
                        <a:rPr lang="en-US" dirty="0" smtClean="0"/>
                        <a:t>SOLUTION A</a:t>
                      </a:r>
                      <a:endParaRPr lang="en-US" dirty="0"/>
                    </a:p>
                  </a:txBody>
                  <a:tcPr/>
                </a:tc>
                <a:tc>
                  <a:txBody>
                    <a:bodyPr/>
                    <a:lstStyle/>
                    <a:p>
                      <a:r>
                        <a:rPr lang="en-US" dirty="0" smtClean="0"/>
                        <a:t>SOLUTION</a:t>
                      </a:r>
                      <a:r>
                        <a:rPr lang="en-US" baseline="0" dirty="0" smtClean="0"/>
                        <a:t> B</a:t>
                      </a:r>
                      <a:endParaRPr lang="en-US" dirty="0"/>
                    </a:p>
                  </a:txBody>
                  <a:tcPr/>
                </a:tc>
                <a:tc>
                  <a:txBody>
                    <a:bodyPr/>
                    <a:lstStyle/>
                    <a:p>
                      <a:r>
                        <a:rPr lang="en-US" dirty="0" smtClean="0"/>
                        <a:t>SOLUTION C</a:t>
                      </a:r>
                      <a:endParaRPr lang="en-US" dirty="0"/>
                    </a:p>
                  </a:txBody>
                  <a:tcPr/>
                </a:tc>
                <a:extLst>
                  <a:ext uri="{0D108BD9-81ED-4DB2-BD59-A6C34878D82A}">
                    <a16:rowId xmlns:a16="http://schemas.microsoft.com/office/drawing/2014/main" val="2990691915"/>
                  </a:ext>
                </a:extLst>
              </a:tr>
              <a:tr h="370840">
                <a:tc>
                  <a:txBody>
                    <a:bodyPr/>
                    <a:lstStyle/>
                    <a:p>
                      <a:r>
                        <a:rPr lang="en-US" dirty="0" smtClean="0"/>
                        <a:t>TOTAL COSTS</a:t>
                      </a:r>
                      <a:endParaRPr lang="en-US" dirty="0"/>
                    </a:p>
                  </a:txBody>
                  <a:tcPr/>
                </a:tc>
                <a:tc>
                  <a:txBody>
                    <a:bodyPr/>
                    <a:lstStyle/>
                    <a:p>
                      <a:r>
                        <a:rPr lang="en-US" dirty="0" smtClean="0"/>
                        <a:t>70</a:t>
                      </a:r>
                      <a:endParaRPr lang="en-US" dirty="0"/>
                    </a:p>
                  </a:txBody>
                  <a:tcPr/>
                </a:tc>
                <a:tc>
                  <a:txBody>
                    <a:bodyPr/>
                    <a:lstStyle/>
                    <a:p>
                      <a:r>
                        <a:rPr lang="en-US" dirty="0" smtClean="0"/>
                        <a:t>73</a:t>
                      </a:r>
                      <a:endParaRPr lang="en-US" dirty="0"/>
                    </a:p>
                  </a:txBody>
                  <a:tcPr/>
                </a:tc>
                <a:tc>
                  <a:txBody>
                    <a:bodyPr/>
                    <a:lstStyle/>
                    <a:p>
                      <a:r>
                        <a:rPr lang="en-US" dirty="0" smtClean="0"/>
                        <a:t>500</a:t>
                      </a:r>
                      <a:endParaRPr lang="en-US" dirty="0"/>
                    </a:p>
                  </a:txBody>
                  <a:tcPr/>
                </a:tc>
                <a:extLst>
                  <a:ext uri="{0D108BD9-81ED-4DB2-BD59-A6C34878D82A}">
                    <a16:rowId xmlns:a16="http://schemas.microsoft.com/office/drawing/2014/main" val="2282763702"/>
                  </a:ext>
                </a:extLst>
              </a:tr>
              <a:tr h="370840">
                <a:tc>
                  <a:txBody>
                    <a:bodyPr/>
                    <a:lstStyle/>
                    <a:p>
                      <a:r>
                        <a:rPr lang="en-US" dirty="0" smtClean="0"/>
                        <a:t>TOTAL BENIFITS</a:t>
                      </a:r>
                      <a:endParaRPr lang="en-US" dirty="0"/>
                    </a:p>
                  </a:txBody>
                  <a:tcPr/>
                </a:tc>
                <a:tc>
                  <a:txBody>
                    <a:bodyPr/>
                    <a:lstStyle/>
                    <a:p>
                      <a:r>
                        <a:rPr lang="en-US" dirty="0" smtClean="0"/>
                        <a:t>430</a:t>
                      </a:r>
                      <a:endParaRPr lang="en-US" dirty="0"/>
                    </a:p>
                  </a:txBody>
                  <a:tcPr/>
                </a:tc>
                <a:tc>
                  <a:txBody>
                    <a:bodyPr/>
                    <a:lstStyle/>
                    <a:p>
                      <a:r>
                        <a:rPr lang="en-US" dirty="0" smtClean="0"/>
                        <a:t>497</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2056465923"/>
                  </a:ext>
                </a:extLst>
              </a:tr>
              <a:tr h="370840">
                <a:tc>
                  <a:txBody>
                    <a:bodyPr/>
                    <a:lstStyle/>
                    <a:p>
                      <a:r>
                        <a:rPr lang="en-US" dirty="0" smtClean="0"/>
                        <a:t>COST BENEFIT RATIO</a:t>
                      </a:r>
                      <a:endParaRPr lang="en-US" dirty="0"/>
                    </a:p>
                  </a:txBody>
                  <a:tcPr/>
                </a:tc>
                <a:tc>
                  <a:txBody>
                    <a:bodyPr/>
                    <a:lstStyle/>
                    <a:p>
                      <a:r>
                        <a:rPr lang="en-US" dirty="0" smtClean="0"/>
                        <a:t>6.14</a:t>
                      </a:r>
                      <a:endParaRPr lang="en-US" dirty="0"/>
                    </a:p>
                  </a:txBody>
                  <a:tcPr/>
                </a:tc>
                <a:tc>
                  <a:txBody>
                    <a:bodyPr/>
                    <a:lstStyle/>
                    <a:p>
                      <a:r>
                        <a:rPr lang="en-US" dirty="0" smtClean="0"/>
                        <a:t>6.8</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2611997001"/>
                  </a:ext>
                </a:extLst>
              </a:tr>
            </a:tbl>
          </a:graphicData>
        </a:graphic>
      </p:graphicFrame>
      <p:sp>
        <p:nvSpPr>
          <p:cNvPr id="6" name="TextBox 5"/>
          <p:cNvSpPr txBox="1"/>
          <p:nvPr/>
        </p:nvSpPr>
        <p:spPr>
          <a:xfrm>
            <a:off x="2170444" y="635726"/>
            <a:ext cx="3420459" cy="1754326"/>
          </a:xfrm>
          <a:prstGeom prst="rect">
            <a:avLst/>
          </a:prstGeom>
          <a:noFill/>
        </p:spPr>
        <p:txBody>
          <a:bodyPr wrap="square" rtlCol="0">
            <a:spAutoFit/>
          </a:bodyPr>
          <a:lstStyle/>
          <a:p>
            <a:r>
              <a:rPr lang="en-US" dirty="0" smtClean="0"/>
              <a:t>Wires = 13</a:t>
            </a:r>
          </a:p>
          <a:p>
            <a:r>
              <a:rPr lang="en-US" dirty="0" smtClean="0"/>
              <a:t>Resistance = 3</a:t>
            </a:r>
          </a:p>
          <a:p>
            <a:r>
              <a:rPr lang="en-US" dirty="0" smtClean="0"/>
              <a:t>Transistor IRF9540 = 54</a:t>
            </a:r>
          </a:p>
          <a:p>
            <a:endParaRPr lang="en-US" dirty="0" smtClean="0"/>
          </a:p>
          <a:p>
            <a:endParaRPr lang="en-US" dirty="0" smtClean="0"/>
          </a:p>
          <a:p>
            <a:endParaRPr lang="en-US" dirty="0"/>
          </a:p>
        </p:txBody>
      </p:sp>
      <p:sp>
        <p:nvSpPr>
          <p:cNvPr id="7" name="TextBox 6"/>
          <p:cNvSpPr txBox="1"/>
          <p:nvPr/>
        </p:nvSpPr>
        <p:spPr>
          <a:xfrm>
            <a:off x="1948375" y="4771277"/>
            <a:ext cx="3929911"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Solution B uses more nodes on breadboard, hence more wires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Solution C is buying a ready SR Latch IC</a:t>
            </a:r>
            <a:endParaRPr lang="en-US" dirty="0"/>
          </a:p>
        </p:txBody>
      </p:sp>
    </p:spTree>
    <p:extLst>
      <p:ext uri="{BB962C8B-B14F-4D97-AF65-F5344CB8AC3E}">
        <p14:creationId xmlns:p14="http://schemas.microsoft.com/office/powerpoint/2010/main" val="17228368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blipFill dpi="0" rotWithShape="1">
            <a:blip r:embed="rId2">
              <a:alphaModFix amt="22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67683" y="2833635"/>
            <a:ext cx="3456633" cy="707886"/>
          </a:xfrm>
          <a:prstGeom prst="rect">
            <a:avLst/>
          </a:prstGeom>
          <a:noFill/>
        </p:spPr>
        <p:txBody>
          <a:bodyPr wrap="square" rtlCol="0">
            <a:spAutoFit/>
          </a:bodyPr>
          <a:lstStyle/>
          <a:p>
            <a:r>
              <a:rPr lang="en-US" sz="4000" dirty="0" smtClean="0">
                <a:latin typeface="Times New Roman" panose="02020603050405020304" pitchFamily="18" charset="0"/>
                <a:cs typeface="Times New Roman" panose="02020603050405020304" pitchFamily="18" charset="0"/>
              </a:rPr>
              <a:t>SIMULATION</a:t>
            </a:r>
            <a:endParaRPr lang="en-US" sz="4000" dirty="0">
              <a:latin typeface="Times New Roman" panose="02020603050405020304" pitchFamily="18" charset="0"/>
              <a:cs typeface="Times New Roman" panose="02020603050405020304" pitchFamily="18" charset="0"/>
            </a:endParaRPr>
          </a:p>
        </p:txBody>
      </p:sp>
      <p:sp>
        <p:nvSpPr>
          <p:cNvPr id="9" name="Rectangle 8"/>
          <p:cNvSpPr/>
          <p:nvPr/>
        </p:nvSpPr>
        <p:spPr>
          <a:xfrm>
            <a:off x="-1" y="2833635"/>
            <a:ext cx="12192000" cy="707886"/>
          </a:xfrm>
          <a:prstGeom prst="rect">
            <a:avLst/>
          </a:prstGeom>
          <a:gradFill>
            <a:gsLst>
              <a:gs pos="0">
                <a:schemeClr val="accent1">
                  <a:alpha val="0"/>
                  <a:lumMod val="0"/>
                  <a:lumOff val="10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00221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0" y="513806"/>
            <a:ext cx="3135086"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SR Latch Using CMOS</a:t>
            </a:r>
            <a:endParaRPr lang="en-US" sz="2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13805" y="1367246"/>
            <a:ext cx="3457303" cy="369332"/>
          </a:xfrm>
          <a:prstGeom prst="rect">
            <a:avLst/>
          </a:prstGeom>
          <a:noFill/>
        </p:spPr>
        <p:txBody>
          <a:bodyPr wrap="square" rtlCol="0">
            <a:spAutoFit/>
          </a:bodyPr>
          <a:lstStyle/>
          <a:p>
            <a:r>
              <a:rPr lang="en-US" dirty="0" smtClean="0"/>
              <a:t>NOR GATE using CMOS: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3934" y="1169341"/>
            <a:ext cx="6712297" cy="5593199"/>
          </a:xfrm>
          <a:prstGeom prst="rect">
            <a:avLst/>
          </a:prstGeom>
        </p:spPr>
      </p:pic>
      <p:sp>
        <p:nvSpPr>
          <p:cNvPr id="6" name="Rectangle 5"/>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84577" y="1762704"/>
            <a:ext cx="2851959" cy="4401205"/>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r>
              <a:rPr lang="en-US" sz="2800" b="1" dirty="0" smtClean="0"/>
              <a:t>V2 HIGH</a:t>
            </a:r>
          </a:p>
          <a:p>
            <a:endParaRPr lang="en-US" sz="2800" b="1" dirty="0"/>
          </a:p>
          <a:p>
            <a:endParaRPr lang="en-US" sz="2800" b="1" dirty="0" smtClean="0"/>
          </a:p>
          <a:p>
            <a:r>
              <a:rPr lang="en-US" sz="2800" b="1" dirty="0" smtClean="0"/>
              <a:t>OUTPUT LOW</a:t>
            </a:r>
          </a:p>
          <a:p>
            <a:endParaRPr lang="en-US" sz="2800" b="1" dirty="0" smtClean="0"/>
          </a:p>
          <a:p>
            <a:endParaRPr lang="en-US" sz="2800" b="1" dirty="0"/>
          </a:p>
        </p:txBody>
      </p:sp>
    </p:spTree>
    <p:extLst>
      <p:ext uri="{BB962C8B-B14F-4D97-AF65-F5344CB8AC3E}">
        <p14:creationId xmlns:p14="http://schemas.microsoft.com/office/powerpoint/2010/main" val="18803938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4804" y="163274"/>
            <a:ext cx="6521379" cy="6540777"/>
          </a:xfrm>
          <a:prstGeom prst="rect">
            <a:avLst/>
          </a:prstGeom>
        </p:spPr>
      </p:pic>
      <p:sp>
        <p:nvSpPr>
          <p:cNvPr id="4" name="Rectangle 3"/>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03707" y="1712462"/>
            <a:ext cx="2851959" cy="4401205"/>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r>
              <a:rPr lang="en-US" sz="2800" b="1" dirty="0" smtClean="0"/>
              <a:t>V2 LOW</a:t>
            </a:r>
          </a:p>
          <a:p>
            <a:endParaRPr lang="en-US" sz="2800" b="1" dirty="0"/>
          </a:p>
          <a:p>
            <a:endParaRPr lang="en-US" sz="2800" b="1" dirty="0" smtClean="0"/>
          </a:p>
          <a:p>
            <a:r>
              <a:rPr lang="en-US" sz="2800" b="1" dirty="0" smtClean="0"/>
              <a:t>OUTPUT LOW</a:t>
            </a:r>
          </a:p>
          <a:p>
            <a:endParaRPr lang="en-US" sz="2800" b="1" dirty="0" smtClean="0"/>
          </a:p>
          <a:p>
            <a:endParaRPr lang="en-US" sz="2800" b="1" dirty="0"/>
          </a:p>
        </p:txBody>
      </p:sp>
    </p:spTree>
    <p:extLst>
      <p:ext uri="{BB962C8B-B14F-4D97-AF65-F5344CB8AC3E}">
        <p14:creationId xmlns:p14="http://schemas.microsoft.com/office/powerpoint/2010/main" val="22344689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4639" y="1315764"/>
            <a:ext cx="10581848" cy="4519331"/>
          </a:xfrm>
          <a:prstGeom prst="rect">
            <a:avLst/>
          </a:prstGeom>
        </p:spPr>
      </p:pic>
      <p:sp>
        <p:nvSpPr>
          <p:cNvPr id="3" name="TextBox 2"/>
          <p:cNvSpPr txBox="1"/>
          <p:nvPr/>
        </p:nvSpPr>
        <p:spPr>
          <a:xfrm>
            <a:off x="4110447" y="539931"/>
            <a:ext cx="3596640" cy="523220"/>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Market Value in Egypt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41196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658" y="636302"/>
            <a:ext cx="6591719" cy="5885078"/>
          </a:xfrm>
          <a:prstGeom prst="rect">
            <a:avLst/>
          </a:prstGeom>
        </p:spPr>
      </p:pic>
      <p:sp>
        <p:nvSpPr>
          <p:cNvPr id="4" name="Rectangle 3"/>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84577" y="1762704"/>
            <a:ext cx="2851959" cy="4401205"/>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LOW</a:t>
            </a:r>
          </a:p>
          <a:p>
            <a:endParaRPr lang="en-US" sz="2800" b="1" dirty="0"/>
          </a:p>
          <a:p>
            <a:r>
              <a:rPr lang="en-US" sz="2800" b="1" dirty="0" smtClean="0"/>
              <a:t>V2 HIGH</a:t>
            </a:r>
          </a:p>
          <a:p>
            <a:endParaRPr lang="en-US" sz="2800" b="1" dirty="0"/>
          </a:p>
          <a:p>
            <a:endParaRPr lang="en-US" sz="2800" b="1" dirty="0" smtClean="0"/>
          </a:p>
          <a:p>
            <a:r>
              <a:rPr lang="en-US" sz="2800" b="1" dirty="0" smtClean="0"/>
              <a:t>OUTPUT LOW</a:t>
            </a:r>
          </a:p>
          <a:p>
            <a:endParaRPr lang="en-US" sz="2800" b="1" dirty="0" smtClean="0"/>
          </a:p>
          <a:p>
            <a:endParaRPr lang="en-US" sz="2800" b="1" dirty="0"/>
          </a:p>
        </p:txBody>
      </p:sp>
    </p:spTree>
    <p:extLst>
      <p:ext uri="{BB962C8B-B14F-4D97-AF65-F5344CB8AC3E}">
        <p14:creationId xmlns:p14="http://schemas.microsoft.com/office/powerpoint/2010/main" val="3706002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5481" y="658151"/>
            <a:ext cx="6350559" cy="5802940"/>
          </a:xfrm>
          <a:prstGeom prst="rect">
            <a:avLst/>
          </a:prstGeom>
        </p:spPr>
      </p:pic>
      <p:sp>
        <p:nvSpPr>
          <p:cNvPr id="4" name="Rectangle 3"/>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84577" y="1762704"/>
            <a:ext cx="2851959" cy="4401205"/>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LOW</a:t>
            </a:r>
          </a:p>
          <a:p>
            <a:endParaRPr lang="en-US" sz="2800" b="1" dirty="0"/>
          </a:p>
          <a:p>
            <a:r>
              <a:rPr lang="en-US" sz="2800" b="1" dirty="0" smtClean="0"/>
              <a:t>V2 LOW</a:t>
            </a:r>
          </a:p>
          <a:p>
            <a:endParaRPr lang="en-US" sz="2800" b="1" dirty="0"/>
          </a:p>
          <a:p>
            <a:endParaRPr lang="en-US" sz="2800" b="1" dirty="0" smtClean="0"/>
          </a:p>
          <a:p>
            <a:r>
              <a:rPr lang="en-US" sz="2800" b="1" dirty="0" smtClean="0"/>
              <a:t>OUTPUT HIGH</a:t>
            </a:r>
          </a:p>
          <a:p>
            <a:endParaRPr lang="en-US" sz="2800" b="1" dirty="0" smtClean="0"/>
          </a:p>
          <a:p>
            <a:endParaRPr lang="en-US" sz="2800" b="1" dirty="0"/>
          </a:p>
        </p:txBody>
      </p:sp>
    </p:spTree>
    <p:extLst>
      <p:ext uri="{BB962C8B-B14F-4D97-AF65-F5344CB8AC3E}">
        <p14:creationId xmlns:p14="http://schemas.microsoft.com/office/powerpoint/2010/main" val="17291661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8284" y="684538"/>
            <a:ext cx="2682240" cy="369332"/>
          </a:xfrm>
          <a:prstGeom prst="rect">
            <a:avLst/>
          </a:prstGeom>
          <a:noFill/>
        </p:spPr>
        <p:txBody>
          <a:bodyPr wrap="square" rtlCol="0">
            <a:spAutoFit/>
          </a:bodyPr>
          <a:lstStyle/>
          <a:p>
            <a:r>
              <a:rPr lang="en-US" dirty="0" smtClean="0"/>
              <a:t>SR LATCH USING CMOS: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3257" y="353361"/>
            <a:ext cx="7047244" cy="6218259"/>
          </a:xfrm>
          <a:prstGeom prst="rect">
            <a:avLst/>
          </a:prstGeom>
        </p:spPr>
      </p:pic>
      <p:sp>
        <p:nvSpPr>
          <p:cNvPr id="5" name="Rectangle 4"/>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98565" y="1611278"/>
            <a:ext cx="2851959" cy="4832092"/>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r>
              <a:rPr lang="en-US" sz="2800" b="1" dirty="0" smtClean="0"/>
              <a:t>V2 HIGH</a:t>
            </a:r>
          </a:p>
          <a:p>
            <a:endParaRPr lang="en-US" sz="2800" b="1" dirty="0"/>
          </a:p>
          <a:p>
            <a:endParaRPr lang="en-US" sz="2800" b="1" dirty="0" smtClean="0"/>
          </a:p>
          <a:p>
            <a:r>
              <a:rPr lang="en-US" sz="2800" b="1" dirty="0" smtClean="0"/>
              <a:t>OUTPUT1 LOW</a:t>
            </a:r>
          </a:p>
          <a:p>
            <a:endParaRPr lang="en-US" sz="2800" b="1" dirty="0" smtClean="0"/>
          </a:p>
          <a:p>
            <a:r>
              <a:rPr lang="en-US" sz="2800" b="1" dirty="0" smtClean="0"/>
              <a:t>OUTPUT2 LOW</a:t>
            </a:r>
          </a:p>
          <a:p>
            <a:endParaRPr lang="en-US" sz="2800" b="1" dirty="0"/>
          </a:p>
        </p:txBody>
      </p:sp>
    </p:spTree>
    <p:extLst>
      <p:ext uri="{BB962C8B-B14F-4D97-AF65-F5344CB8AC3E}">
        <p14:creationId xmlns:p14="http://schemas.microsoft.com/office/powerpoint/2010/main" val="40359773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1564" y="268993"/>
            <a:ext cx="7345345" cy="6403112"/>
          </a:xfrm>
          <a:prstGeom prst="rect">
            <a:avLst/>
          </a:prstGeom>
        </p:spPr>
      </p:pic>
      <p:sp>
        <p:nvSpPr>
          <p:cNvPr id="4" name="Rectangle 3"/>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84577" y="1762704"/>
            <a:ext cx="2851959" cy="4832092"/>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r>
              <a:rPr lang="en-US" sz="2800" b="1" dirty="0" smtClean="0"/>
              <a:t>V2 LOW</a:t>
            </a:r>
          </a:p>
          <a:p>
            <a:endParaRPr lang="en-US" sz="2800" b="1" dirty="0"/>
          </a:p>
          <a:p>
            <a:endParaRPr lang="en-US" sz="2800" b="1" dirty="0" smtClean="0"/>
          </a:p>
          <a:p>
            <a:r>
              <a:rPr lang="en-US" sz="2800" b="1" dirty="0" smtClean="0"/>
              <a:t>OUTPUT1 LOW</a:t>
            </a:r>
          </a:p>
          <a:p>
            <a:endParaRPr lang="en-US" sz="2800" b="1" dirty="0" smtClean="0"/>
          </a:p>
          <a:p>
            <a:r>
              <a:rPr lang="en-US" sz="2800" b="1" dirty="0" smtClean="0"/>
              <a:t>OUTPUT2 LOW</a:t>
            </a:r>
          </a:p>
          <a:p>
            <a:endParaRPr lang="en-US" sz="2800" b="1" dirty="0"/>
          </a:p>
        </p:txBody>
      </p:sp>
    </p:spTree>
    <p:extLst>
      <p:ext uri="{BB962C8B-B14F-4D97-AF65-F5344CB8AC3E}">
        <p14:creationId xmlns:p14="http://schemas.microsoft.com/office/powerpoint/2010/main" val="36150891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3586" y="248531"/>
            <a:ext cx="7546719" cy="6011592"/>
          </a:xfrm>
          <a:prstGeom prst="rect">
            <a:avLst/>
          </a:prstGeom>
        </p:spPr>
      </p:pic>
      <p:sp>
        <p:nvSpPr>
          <p:cNvPr id="3" name="Rectangle 2"/>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94142" y="1220093"/>
            <a:ext cx="2851959" cy="4832092"/>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LOW</a:t>
            </a:r>
          </a:p>
          <a:p>
            <a:endParaRPr lang="en-US" sz="2800" b="1" dirty="0"/>
          </a:p>
          <a:p>
            <a:r>
              <a:rPr lang="en-US" sz="2800" b="1" dirty="0" smtClean="0"/>
              <a:t>V2 HIGH</a:t>
            </a:r>
          </a:p>
          <a:p>
            <a:endParaRPr lang="en-US" sz="2800" b="1" dirty="0"/>
          </a:p>
          <a:p>
            <a:endParaRPr lang="en-US" sz="2800" b="1" dirty="0" smtClean="0"/>
          </a:p>
          <a:p>
            <a:r>
              <a:rPr lang="en-US" sz="2800" b="1" dirty="0" smtClean="0"/>
              <a:t>OUTPUT1 LOW</a:t>
            </a:r>
          </a:p>
          <a:p>
            <a:endParaRPr lang="en-US" sz="2800" b="1" dirty="0" smtClean="0"/>
          </a:p>
          <a:p>
            <a:r>
              <a:rPr lang="en-US" sz="2800" b="1" dirty="0" smtClean="0"/>
              <a:t>OUTPUT2 LOW</a:t>
            </a:r>
          </a:p>
          <a:p>
            <a:endParaRPr lang="en-US" sz="2800" b="1" dirty="0"/>
          </a:p>
        </p:txBody>
      </p:sp>
    </p:spTree>
    <p:extLst>
      <p:ext uri="{BB962C8B-B14F-4D97-AF65-F5344CB8AC3E}">
        <p14:creationId xmlns:p14="http://schemas.microsoft.com/office/powerpoint/2010/main" val="5395093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1034" y="110532"/>
            <a:ext cx="7630048" cy="6536453"/>
          </a:xfrm>
          <a:prstGeom prst="rect">
            <a:avLst/>
          </a:prstGeom>
        </p:spPr>
      </p:pic>
      <p:sp>
        <p:nvSpPr>
          <p:cNvPr id="3" name="Rectangle 2"/>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13755" y="1179900"/>
            <a:ext cx="2851959" cy="4832092"/>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a:t>
            </a:r>
            <a:r>
              <a:rPr lang="en-US" sz="2800" b="1" dirty="0" err="1" smtClean="0"/>
              <a:t>lOW</a:t>
            </a:r>
            <a:endParaRPr lang="en-US" sz="2800" b="1" dirty="0" smtClean="0"/>
          </a:p>
          <a:p>
            <a:endParaRPr lang="en-US" sz="2800" b="1" dirty="0"/>
          </a:p>
          <a:p>
            <a:r>
              <a:rPr lang="en-US" sz="2800" b="1" dirty="0" smtClean="0"/>
              <a:t>V2 HIGH</a:t>
            </a:r>
          </a:p>
          <a:p>
            <a:endParaRPr lang="en-US" sz="2800" b="1" dirty="0"/>
          </a:p>
          <a:p>
            <a:endParaRPr lang="en-US" sz="2800" b="1" dirty="0" smtClean="0"/>
          </a:p>
          <a:p>
            <a:r>
              <a:rPr lang="en-US" sz="2800" b="1" dirty="0" smtClean="0"/>
              <a:t>OUTPUT1 LOW</a:t>
            </a:r>
          </a:p>
          <a:p>
            <a:endParaRPr lang="en-US" sz="2800" b="1" dirty="0" smtClean="0"/>
          </a:p>
          <a:p>
            <a:r>
              <a:rPr lang="en-US" sz="2800" b="1" dirty="0" smtClean="0"/>
              <a:t>OUTPUT2 LOW</a:t>
            </a:r>
          </a:p>
          <a:p>
            <a:endParaRPr lang="en-US" sz="2800" b="1" dirty="0"/>
          </a:p>
        </p:txBody>
      </p:sp>
    </p:spTree>
    <p:extLst>
      <p:ext uri="{BB962C8B-B14F-4D97-AF65-F5344CB8AC3E}">
        <p14:creationId xmlns:p14="http://schemas.microsoft.com/office/powerpoint/2010/main" val="4398995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blipFill dpi="0" rotWithShape="1">
            <a:blip r:embed="rId2">
              <a:alphaModFix amt="16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367683" y="2833635"/>
            <a:ext cx="3456633" cy="707886"/>
          </a:xfrm>
          <a:prstGeom prst="rect">
            <a:avLst/>
          </a:prstGeom>
          <a:noFill/>
        </p:spPr>
        <p:txBody>
          <a:bodyPr wrap="square" rtlCol="0">
            <a:spAutoFit/>
          </a:bodyPr>
          <a:lstStyle/>
          <a:p>
            <a:r>
              <a:rPr lang="en-US" sz="4000" dirty="0" err="1" smtClean="0">
                <a:latin typeface="Times New Roman" panose="02020603050405020304" pitchFamily="18" charset="0"/>
                <a:cs typeface="Times New Roman" panose="02020603050405020304" pitchFamily="18" charset="0"/>
              </a:rPr>
              <a:t>BreadBoard</a:t>
            </a:r>
            <a:endParaRPr lang="en-US" sz="4000" dirty="0">
              <a:latin typeface="Times New Roman" panose="02020603050405020304" pitchFamily="18" charset="0"/>
              <a:cs typeface="Times New Roman" panose="02020603050405020304" pitchFamily="18" charset="0"/>
            </a:endParaRPr>
          </a:p>
        </p:txBody>
      </p:sp>
      <p:sp>
        <p:nvSpPr>
          <p:cNvPr id="3" name="Rectangle 2"/>
          <p:cNvSpPr/>
          <p:nvPr/>
        </p:nvSpPr>
        <p:spPr>
          <a:xfrm>
            <a:off x="0" y="2833635"/>
            <a:ext cx="12192000" cy="707886"/>
          </a:xfrm>
          <a:prstGeom prst="rect">
            <a:avLst/>
          </a:prstGeom>
          <a:gradFill>
            <a:gsLst>
              <a:gs pos="0">
                <a:schemeClr val="accent1">
                  <a:alpha val="0"/>
                  <a:lumMod val="0"/>
                  <a:lumOff val="10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06003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blipFill dpi="0" rotWithShape="1">
            <a:blip r:embed="rId2">
              <a:alphaModFix amt="16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2833635"/>
            <a:ext cx="12192000" cy="707886"/>
          </a:xfrm>
          <a:prstGeom prst="rect">
            <a:avLst/>
          </a:prstGeom>
          <a:gradFill>
            <a:gsLst>
              <a:gs pos="0">
                <a:schemeClr val="accent1">
                  <a:alpha val="0"/>
                  <a:lumMod val="0"/>
                  <a:lumOff val="10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642338" y="3018301"/>
            <a:ext cx="3195376" cy="523220"/>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COST ANAYSIS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136326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231965993"/>
              </p:ext>
            </p:extLst>
          </p:nvPr>
        </p:nvGraphicFramePr>
        <p:xfrm>
          <a:off x="2170445" y="2528369"/>
          <a:ext cx="7760676" cy="1752600"/>
        </p:xfrm>
        <a:graphic>
          <a:graphicData uri="http://schemas.openxmlformats.org/drawingml/2006/table">
            <a:tbl>
              <a:tblPr firstRow="1" bandRow="1">
                <a:tableStyleId>{5C22544A-7EE6-4342-B048-85BDC9FD1C3A}</a:tableStyleId>
              </a:tblPr>
              <a:tblGrid>
                <a:gridCol w="1940169">
                  <a:extLst>
                    <a:ext uri="{9D8B030D-6E8A-4147-A177-3AD203B41FA5}">
                      <a16:colId xmlns:a16="http://schemas.microsoft.com/office/drawing/2014/main" val="3025421109"/>
                    </a:ext>
                  </a:extLst>
                </a:gridCol>
                <a:gridCol w="1940169">
                  <a:extLst>
                    <a:ext uri="{9D8B030D-6E8A-4147-A177-3AD203B41FA5}">
                      <a16:colId xmlns:a16="http://schemas.microsoft.com/office/drawing/2014/main" val="1515784618"/>
                    </a:ext>
                  </a:extLst>
                </a:gridCol>
                <a:gridCol w="1940169">
                  <a:extLst>
                    <a:ext uri="{9D8B030D-6E8A-4147-A177-3AD203B41FA5}">
                      <a16:colId xmlns:a16="http://schemas.microsoft.com/office/drawing/2014/main" val="325442908"/>
                    </a:ext>
                  </a:extLst>
                </a:gridCol>
                <a:gridCol w="1940169">
                  <a:extLst>
                    <a:ext uri="{9D8B030D-6E8A-4147-A177-3AD203B41FA5}">
                      <a16:colId xmlns:a16="http://schemas.microsoft.com/office/drawing/2014/main" val="1108421085"/>
                    </a:ext>
                  </a:extLst>
                </a:gridCol>
              </a:tblGrid>
              <a:tr h="370840">
                <a:tc>
                  <a:txBody>
                    <a:bodyPr/>
                    <a:lstStyle/>
                    <a:p>
                      <a:endParaRPr lang="en-US" dirty="0"/>
                    </a:p>
                  </a:txBody>
                  <a:tcPr/>
                </a:tc>
                <a:tc>
                  <a:txBody>
                    <a:bodyPr/>
                    <a:lstStyle/>
                    <a:p>
                      <a:r>
                        <a:rPr lang="en-US" dirty="0" smtClean="0"/>
                        <a:t>SOLUTION A</a:t>
                      </a:r>
                      <a:endParaRPr lang="en-US" dirty="0"/>
                    </a:p>
                  </a:txBody>
                  <a:tcPr/>
                </a:tc>
                <a:tc>
                  <a:txBody>
                    <a:bodyPr/>
                    <a:lstStyle/>
                    <a:p>
                      <a:r>
                        <a:rPr lang="en-US" dirty="0" smtClean="0"/>
                        <a:t>SOLUTION B</a:t>
                      </a:r>
                      <a:endParaRPr lang="en-US" dirty="0"/>
                    </a:p>
                  </a:txBody>
                  <a:tcPr/>
                </a:tc>
                <a:tc>
                  <a:txBody>
                    <a:bodyPr/>
                    <a:lstStyle/>
                    <a:p>
                      <a:r>
                        <a:rPr lang="en-US" dirty="0" smtClean="0"/>
                        <a:t>SOLUTION C</a:t>
                      </a:r>
                      <a:endParaRPr lang="en-US" dirty="0"/>
                    </a:p>
                  </a:txBody>
                  <a:tcPr/>
                </a:tc>
                <a:extLst>
                  <a:ext uri="{0D108BD9-81ED-4DB2-BD59-A6C34878D82A}">
                    <a16:rowId xmlns:a16="http://schemas.microsoft.com/office/drawing/2014/main" val="2990691915"/>
                  </a:ext>
                </a:extLst>
              </a:tr>
              <a:tr h="370840">
                <a:tc>
                  <a:txBody>
                    <a:bodyPr/>
                    <a:lstStyle/>
                    <a:p>
                      <a:r>
                        <a:rPr lang="en-US" dirty="0" smtClean="0"/>
                        <a:t>TOTAL COSTS</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82763702"/>
                  </a:ext>
                </a:extLst>
              </a:tr>
              <a:tr h="370840">
                <a:tc>
                  <a:txBody>
                    <a:bodyPr/>
                    <a:lstStyle/>
                    <a:p>
                      <a:r>
                        <a:rPr lang="en-US" dirty="0" smtClean="0"/>
                        <a:t>TOTAL BENIFITS</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56465923"/>
                  </a:ext>
                </a:extLst>
              </a:tr>
              <a:tr h="370840">
                <a:tc>
                  <a:txBody>
                    <a:bodyPr/>
                    <a:lstStyle/>
                    <a:p>
                      <a:r>
                        <a:rPr lang="en-US" dirty="0" smtClean="0"/>
                        <a:t>COST BENEFIT RATIO</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11997001"/>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040931116"/>
              </p:ext>
            </p:extLst>
          </p:nvPr>
        </p:nvGraphicFramePr>
        <p:xfrm>
          <a:off x="2170445" y="2528369"/>
          <a:ext cx="7760676" cy="1752600"/>
        </p:xfrm>
        <a:graphic>
          <a:graphicData uri="http://schemas.openxmlformats.org/drawingml/2006/table">
            <a:tbl>
              <a:tblPr firstRow="1" bandRow="1">
                <a:tableStyleId>{5C22544A-7EE6-4342-B048-85BDC9FD1C3A}</a:tableStyleId>
              </a:tblPr>
              <a:tblGrid>
                <a:gridCol w="1940169">
                  <a:extLst>
                    <a:ext uri="{9D8B030D-6E8A-4147-A177-3AD203B41FA5}">
                      <a16:colId xmlns:a16="http://schemas.microsoft.com/office/drawing/2014/main" val="3025421109"/>
                    </a:ext>
                  </a:extLst>
                </a:gridCol>
                <a:gridCol w="1940169">
                  <a:extLst>
                    <a:ext uri="{9D8B030D-6E8A-4147-A177-3AD203B41FA5}">
                      <a16:colId xmlns:a16="http://schemas.microsoft.com/office/drawing/2014/main" val="1515784618"/>
                    </a:ext>
                  </a:extLst>
                </a:gridCol>
                <a:gridCol w="1940169">
                  <a:extLst>
                    <a:ext uri="{9D8B030D-6E8A-4147-A177-3AD203B41FA5}">
                      <a16:colId xmlns:a16="http://schemas.microsoft.com/office/drawing/2014/main" val="325442908"/>
                    </a:ext>
                  </a:extLst>
                </a:gridCol>
                <a:gridCol w="1940169">
                  <a:extLst>
                    <a:ext uri="{9D8B030D-6E8A-4147-A177-3AD203B41FA5}">
                      <a16:colId xmlns:a16="http://schemas.microsoft.com/office/drawing/2014/main" val="1108421085"/>
                    </a:ext>
                  </a:extLst>
                </a:gridCol>
              </a:tblGrid>
              <a:tr h="370840">
                <a:tc>
                  <a:txBody>
                    <a:bodyPr/>
                    <a:lstStyle/>
                    <a:p>
                      <a:endParaRPr lang="en-US" dirty="0"/>
                    </a:p>
                  </a:txBody>
                  <a:tcPr/>
                </a:tc>
                <a:tc>
                  <a:txBody>
                    <a:bodyPr/>
                    <a:lstStyle/>
                    <a:p>
                      <a:r>
                        <a:rPr lang="en-US" dirty="0" smtClean="0"/>
                        <a:t>SOLUTION A</a:t>
                      </a:r>
                      <a:endParaRPr lang="en-US" dirty="0"/>
                    </a:p>
                  </a:txBody>
                  <a:tcPr/>
                </a:tc>
                <a:tc>
                  <a:txBody>
                    <a:bodyPr/>
                    <a:lstStyle/>
                    <a:p>
                      <a:r>
                        <a:rPr lang="en-US" dirty="0" smtClean="0"/>
                        <a:t>SOLUTION B</a:t>
                      </a:r>
                      <a:endParaRPr lang="en-US" dirty="0"/>
                    </a:p>
                  </a:txBody>
                  <a:tcPr/>
                </a:tc>
                <a:tc>
                  <a:txBody>
                    <a:bodyPr/>
                    <a:lstStyle/>
                    <a:p>
                      <a:r>
                        <a:rPr lang="en-US" dirty="0" smtClean="0"/>
                        <a:t>SOLUTION C</a:t>
                      </a:r>
                      <a:endParaRPr lang="en-US" dirty="0"/>
                    </a:p>
                  </a:txBody>
                  <a:tcPr/>
                </a:tc>
                <a:extLst>
                  <a:ext uri="{0D108BD9-81ED-4DB2-BD59-A6C34878D82A}">
                    <a16:rowId xmlns:a16="http://schemas.microsoft.com/office/drawing/2014/main" val="2990691915"/>
                  </a:ext>
                </a:extLst>
              </a:tr>
              <a:tr h="370840">
                <a:tc>
                  <a:txBody>
                    <a:bodyPr/>
                    <a:lstStyle/>
                    <a:p>
                      <a:r>
                        <a:rPr lang="en-US" dirty="0" smtClean="0"/>
                        <a:t>TOTAL COSTS</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82763702"/>
                  </a:ext>
                </a:extLst>
              </a:tr>
              <a:tr h="370840">
                <a:tc>
                  <a:txBody>
                    <a:bodyPr/>
                    <a:lstStyle/>
                    <a:p>
                      <a:r>
                        <a:rPr lang="en-US" dirty="0" smtClean="0"/>
                        <a:t>TOTAL BENIFITS</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56465923"/>
                  </a:ext>
                </a:extLst>
              </a:tr>
              <a:tr h="370840">
                <a:tc>
                  <a:txBody>
                    <a:bodyPr/>
                    <a:lstStyle/>
                    <a:p>
                      <a:r>
                        <a:rPr lang="en-US" dirty="0" smtClean="0"/>
                        <a:t>COST BENEFIT RATIO</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11997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098407616"/>
              </p:ext>
            </p:extLst>
          </p:nvPr>
        </p:nvGraphicFramePr>
        <p:xfrm>
          <a:off x="2170445" y="2528369"/>
          <a:ext cx="7760676" cy="1752600"/>
        </p:xfrm>
        <a:graphic>
          <a:graphicData uri="http://schemas.openxmlformats.org/drawingml/2006/table">
            <a:tbl>
              <a:tblPr firstRow="1" bandRow="1">
                <a:tableStyleId>{5C22544A-7EE6-4342-B048-85BDC9FD1C3A}</a:tableStyleId>
              </a:tblPr>
              <a:tblGrid>
                <a:gridCol w="1940169">
                  <a:extLst>
                    <a:ext uri="{9D8B030D-6E8A-4147-A177-3AD203B41FA5}">
                      <a16:colId xmlns:a16="http://schemas.microsoft.com/office/drawing/2014/main" val="3025421109"/>
                    </a:ext>
                  </a:extLst>
                </a:gridCol>
                <a:gridCol w="1940169">
                  <a:extLst>
                    <a:ext uri="{9D8B030D-6E8A-4147-A177-3AD203B41FA5}">
                      <a16:colId xmlns:a16="http://schemas.microsoft.com/office/drawing/2014/main" val="1515784618"/>
                    </a:ext>
                  </a:extLst>
                </a:gridCol>
                <a:gridCol w="2239777">
                  <a:extLst>
                    <a:ext uri="{9D8B030D-6E8A-4147-A177-3AD203B41FA5}">
                      <a16:colId xmlns:a16="http://schemas.microsoft.com/office/drawing/2014/main" val="325442908"/>
                    </a:ext>
                  </a:extLst>
                </a:gridCol>
                <a:gridCol w="1640561">
                  <a:extLst>
                    <a:ext uri="{9D8B030D-6E8A-4147-A177-3AD203B41FA5}">
                      <a16:colId xmlns:a16="http://schemas.microsoft.com/office/drawing/2014/main" val="1108421085"/>
                    </a:ext>
                  </a:extLst>
                </a:gridCol>
              </a:tblGrid>
              <a:tr h="370840">
                <a:tc>
                  <a:txBody>
                    <a:bodyPr/>
                    <a:lstStyle/>
                    <a:p>
                      <a:endParaRPr lang="en-US" dirty="0"/>
                    </a:p>
                  </a:txBody>
                  <a:tcPr/>
                </a:tc>
                <a:tc>
                  <a:txBody>
                    <a:bodyPr/>
                    <a:lstStyle/>
                    <a:p>
                      <a:r>
                        <a:rPr lang="en-US" dirty="0" smtClean="0"/>
                        <a:t>SOLUTION A</a:t>
                      </a:r>
                      <a:endParaRPr lang="en-US" dirty="0"/>
                    </a:p>
                  </a:txBody>
                  <a:tcPr/>
                </a:tc>
                <a:tc>
                  <a:txBody>
                    <a:bodyPr/>
                    <a:lstStyle/>
                    <a:p>
                      <a:r>
                        <a:rPr lang="en-US" dirty="0" smtClean="0"/>
                        <a:t>SOLUTION</a:t>
                      </a:r>
                      <a:r>
                        <a:rPr lang="en-US" baseline="0" dirty="0" smtClean="0"/>
                        <a:t> B</a:t>
                      </a:r>
                      <a:endParaRPr lang="en-US" dirty="0"/>
                    </a:p>
                  </a:txBody>
                  <a:tcPr/>
                </a:tc>
                <a:tc>
                  <a:txBody>
                    <a:bodyPr/>
                    <a:lstStyle/>
                    <a:p>
                      <a:r>
                        <a:rPr lang="en-US" dirty="0" smtClean="0"/>
                        <a:t>SOLUTION C</a:t>
                      </a:r>
                      <a:endParaRPr lang="en-US" dirty="0"/>
                    </a:p>
                  </a:txBody>
                  <a:tcPr/>
                </a:tc>
                <a:extLst>
                  <a:ext uri="{0D108BD9-81ED-4DB2-BD59-A6C34878D82A}">
                    <a16:rowId xmlns:a16="http://schemas.microsoft.com/office/drawing/2014/main" val="2990691915"/>
                  </a:ext>
                </a:extLst>
              </a:tr>
              <a:tr h="370840">
                <a:tc>
                  <a:txBody>
                    <a:bodyPr/>
                    <a:lstStyle/>
                    <a:p>
                      <a:r>
                        <a:rPr lang="en-US" dirty="0" smtClean="0"/>
                        <a:t>TOTAL COSTS</a:t>
                      </a:r>
                      <a:endParaRPr lang="en-US" dirty="0"/>
                    </a:p>
                  </a:txBody>
                  <a:tcPr/>
                </a:tc>
                <a:tc>
                  <a:txBody>
                    <a:bodyPr/>
                    <a:lstStyle/>
                    <a:p>
                      <a:r>
                        <a:rPr lang="en-US" dirty="0" smtClean="0"/>
                        <a:t>62</a:t>
                      </a:r>
                      <a:endParaRPr lang="en-US" dirty="0"/>
                    </a:p>
                  </a:txBody>
                  <a:tcPr/>
                </a:tc>
                <a:tc>
                  <a:txBody>
                    <a:bodyPr/>
                    <a:lstStyle/>
                    <a:p>
                      <a:r>
                        <a:rPr lang="en-US" dirty="0" smtClean="0"/>
                        <a:t>66</a:t>
                      </a:r>
                      <a:endParaRPr lang="en-US" dirty="0"/>
                    </a:p>
                  </a:txBody>
                  <a:tcPr/>
                </a:tc>
                <a:tc>
                  <a:txBody>
                    <a:bodyPr/>
                    <a:lstStyle/>
                    <a:p>
                      <a:r>
                        <a:rPr lang="en-US" dirty="0" smtClean="0"/>
                        <a:t>500</a:t>
                      </a:r>
                      <a:endParaRPr lang="en-US" dirty="0"/>
                    </a:p>
                  </a:txBody>
                  <a:tcPr/>
                </a:tc>
                <a:extLst>
                  <a:ext uri="{0D108BD9-81ED-4DB2-BD59-A6C34878D82A}">
                    <a16:rowId xmlns:a16="http://schemas.microsoft.com/office/drawing/2014/main" val="2282763702"/>
                  </a:ext>
                </a:extLst>
              </a:tr>
              <a:tr h="370840">
                <a:tc>
                  <a:txBody>
                    <a:bodyPr/>
                    <a:lstStyle/>
                    <a:p>
                      <a:r>
                        <a:rPr lang="en-US" dirty="0" smtClean="0"/>
                        <a:t>TOTAL BENIFITS</a:t>
                      </a:r>
                      <a:endParaRPr lang="en-US" dirty="0"/>
                    </a:p>
                  </a:txBody>
                  <a:tcPr/>
                </a:tc>
                <a:tc>
                  <a:txBody>
                    <a:bodyPr/>
                    <a:lstStyle/>
                    <a:p>
                      <a:r>
                        <a:rPr lang="en-US" dirty="0" smtClean="0"/>
                        <a:t>440</a:t>
                      </a:r>
                      <a:endParaRPr lang="en-US" dirty="0"/>
                    </a:p>
                  </a:txBody>
                  <a:tcPr/>
                </a:tc>
                <a:tc>
                  <a:txBody>
                    <a:bodyPr/>
                    <a:lstStyle/>
                    <a:p>
                      <a:r>
                        <a:rPr lang="en-US" dirty="0" smtClean="0"/>
                        <a:t>441</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2056465923"/>
                  </a:ext>
                </a:extLst>
              </a:tr>
              <a:tr h="370840">
                <a:tc>
                  <a:txBody>
                    <a:bodyPr/>
                    <a:lstStyle/>
                    <a:p>
                      <a:r>
                        <a:rPr lang="en-US" dirty="0" smtClean="0"/>
                        <a:t>COST BENEFIT RATIO</a:t>
                      </a:r>
                      <a:endParaRPr lang="en-US" dirty="0"/>
                    </a:p>
                  </a:txBody>
                  <a:tcPr/>
                </a:tc>
                <a:tc>
                  <a:txBody>
                    <a:bodyPr/>
                    <a:lstStyle/>
                    <a:p>
                      <a:r>
                        <a:rPr lang="en-US" dirty="0" smtClean="0"/>
                        <a:t>7.09</a:t>
                      </a:r>
                      <a:endParaRPr lang="en-US" dirty="0"/>
                    </a:p>
                  </a:txBody>
                  <a:tcPr/>
                </a:tc>
                <a:tc>
                  <a:txBody>
                    <a:bodyPr/>
                    <a:lstStyle/>
                    <a:p>
                      <a:r>
                        <a:rPr lang="en-US" dirty="0" smtClean="0"/>
                        <a:t>6.68</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2611997001"/>
                  </a:ext>
                </a:extLst>
              </a:tr>
            </a:tbl>
          </a:graphicData>
        </a:graphic>
      </p:graphicFrame>
      <p:sp>
        <p:nvSpPr>
          <p:cNvPr id="6" name="TextBox 5"/>
          <p:cNvSpPr txBox="1"/>
          <p:nvPr/>
        </p:nvSpPr>
        <p:spPr>
          <a:xfrm>
            <a:off x="2170444" y="635726"/>
            <a:ext cx="3420459" cy="2031325"/>
          </a:xfrm>
          <a:prstGeom prst="rect">
            <a:avLst/>
          </a:prstGeom>
          <a:noFill/>
        </p:spPr>
        <p:txBody>
          <a:bodyPr wrap="square" rtlCol="0">
            <a:spAutoFit/>
          </a:bodyPr>
          <a:lstStyle/>
          <a:p>
            <a:r>
              <a:rPr lang="en-US" dirty="0" smtClean="0"/>
              <a:t>Wires = 13</a:t>
            </a:r>
          </a:p>
          <a:p>
            <a:r>
              <a:rPr lang="en-US" dirty="0" smtClean="0"/>
              <a:t>Transistor IRF9530 = 26</a:t>
            </a:r>
          </a:p>
          <a:p>
            <a:r>
              <a:rPr lang="en-US" dirty="0"/>
              <a:t>Transistor </a:t>
            </a:r>
            <a:r>
              <a:rPr lang="en-US" dirty="0" smtClean="0"/>
              <a:t>IRF9540 </a:t>
            </a:r>
            <a:r>
              <a:rPr lang="en-US" dirty="0"/>
              <a:t>= </a:t>
            </a:r>
            <a:r>
              <a:rPr lang="en-US" dirty="0" smtClean="0"/>
              <a:t>36</a:t>
            </a:r>
            <a:endParaRPr lang="en-US" dirty="0"/>
          </a:p>
          <a:p>
            <a:endParaRPr lang="en-US" dirty="0" smtClean="0"/>
          </a:p>
          <a:p>
            <a:endParaRPr lang="en-US" dirty="0" smtClean="0"/>
          </a:p>
          <a:p>
            <a:endParaRPr lang="en-US" dirty="0" smtClean="0"/>
          </a:p>
          <a:p>
            <a:endParaRPr lang="en-US" dirty="0"/>
          </a:p>
        </p:txBody>
      </p:sp>
      <p:sp>
        <p:nvSpPr>
          <p:cNvPr id="7" name="TextBox 6"/>
          <p:cNvSpPr txBox="1"/>
          <p:nvPr/>
        </p:nvSpPr>
        <p:spPr>
          <a:xfrm>
            <a:off x="1948375" y="4771277"/>
            <a:ext cx="3929911"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Solution B uses more nodes on breadboard, hence more wires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Solution C is buying a ready SR Latch IC</a:t>
            </a:r>
            <a:endParaRPr lang="en-US" dirty="0"/>
          </a:p>
        </p:txBody>
      </p:sp>
    </p:spTree>
    <p:extLst>
      <p:ext uri="{BB962C8B-B14F-4D97-AF65-F5344CB8AC3E}">
        <p14:creationId xmlns:p14="http://schemas.microsoft.com/office/powerpoint/2010/main" val="41920830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blipFill dpi="0" rotWithShape="1">
            <a:blip r:embed="rId2">
              <a:alphaModFix amt="21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67683" y="2833635"/>
            <a:ext cx="3456633" cy="707886"/>
          </a:xfrm>
          <a:prstGeom prst="rect">
            <a:avLst/>
          </a:prstGeom>
          <a:noFill/>
        </p:spPr>
        <p:txBody>
          <a:bodyPr wrap="square" rtlCol="0">
            <a:spAutoFit/>
          </a:bodyPr>
          <a:lstStyle/>
          <a:p>
            <a:r>
              <a:rPr lang="en-US" sz="4000" dirty="0" smtClean="0">
                <a:latin typeface="Times New Roman" panose="02020603050405020304" pitchFamily="18" charset="0"/>
                <a:cs typeface="Times New Roman" panose="02020603050405020304" pitchFamily="18" charset="0"/>
              </a:rPr>
              <a:t>SIMULATION</a:t>
            </a:r>
            <a:endParaRPr lang="en-US" sz="4000" dirty="0">
              <a:latin typeface="Times New Roman" panose="02020603050405020304" pitchFamily="18" charset="0"/>
              <a:cs typeface="Times New Roman" panose="02020603050405020304" pitchFamily="18" charset="0"/>
            </a:endParaRPr>
          </a:p>
        </p:txBody>
      </p:sp>
      <p:sp>
        <p:nvSpPr>
          <p:cNvPr id="9" name="Rectangle 8"/>
          <p:cNvSpPr/>
          <p:nvPr/>
        </p:nvSpPr>
        <p:spPr>
          <a:xfrm>
            <a:off x="-1" y="2833635"/>
            <a:ext cx="12192000" cy="707886"/>
          </a:xfrm>
          <a:prstGeom prst="rect">
            <a:avLst/>
          </a:prstGeom>
          <a:gradFill>
            <a:gsLst>
              <a:gs pos="0">
                <a:schemeClr val="accent1">
                  <a:alpha val="0"/>
                  <a:lumMod val="0"/>
                  <a:lumOff val="10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9624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blipFill dpi="0" rotWithShape="1">
            <a:blip r:embed="rId2">
              <a:alphaModFix amt="26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67683" y="2833635"/>
            <a:ext cx="3456633" cy="707886"/>
          </a:xfrm>
          <a:prstGeom prst="rect">
            <a:avLst/>
          </a:prstGeom>
          <a:noFill/>
        </p:spPr>
        <p:txBody>
          <a:bodyPr wrap="square" rtlCol="0">
            <a:spAutoFit/>
          </a:bodyPr>
          <a:lstStyle/>
          <a:p>
            <a:r>
              <a:rPr lang="en-US" sz="4000" dirty="0" smtClean="0">
                <a:latin typeface="Times New Roman" panose="02020603050405020304" pitchFamily="18" charset="0"/>
                <a:cs typeface="Times New Roman" panose="02020603050405020304" pitchFamily="18" charset="0"/>
              </a:rPr>
              <a:t>SIMULATION</a:t>
            </a:r>
            <a:endParaRPr lang="en-US" sz="4000" dirty="0">
              <a:latin typeface="Times New Roman" panose="02020603050405020304" pitchFamily="18" charset="0"/>
              <a:cs typeface="Times New Roman" panose="02020603050405020304" pitchFamily="18" charset="0"/>
            </a:endParaRPr>
          </a:p>
        </p:txBody>
      </p:sp>
      <p:sp>
        <p:nvSpPr>
          <p:cNvPr id="9" name="Rectangle 8"/>
          <p:cNvSpPr/>
          <p:nvPr/>
        </p:nvSpPr>
        <p:spPr>
          <a:xfrm>
            <a:off x="0" y="2833635"/>
            <a:ext cx="12192000" cy="707886"/>
          </a:xfrm>
          <a:prstGeom prst="rect">
            <a:avLst/>
          </a:prstGeom>
          <a:gradFill>
            <a:gsLst>
              <a:gs pos="0">
                <a:schemeClr val="accent1">
                  <a:alpha val="0"/>
                  <a:lumMod val="0"/>
                  <a:lumOff val="10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092491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4983" y="1809111"/>
            <a:ext cx="7201988" cy="4441483"/>
          </a:xfrm>
          <a:prstGeom prst="rect">
            <a:avLst/>
          </a:prstGeom>
        </p:spPr>
      </p:pic>
      <p:sp>
        <p:nvSpPr>
          <p:cNvPr id="3" name="TextBox 2"/>
          <p:cNvSpPr txBox="1"/>
          <p:nvPr/>
        </p:nvSpPr>
        <p:spPr>
          <a:xfrm>
            <a:off x="235131" y="2699658"/>
            <a:ext cx="3979817" cy="646331"/>
          </a:xfrm>
          <a:prstGeom prst="rect">
            <a:avLst/>
          </a:prstGeom>
          <a:noFill/>
        </p:spPr>
        <p:txBody>
          <a:bodyPr wrap="square" rtlCol="0">
            <a:spAutoFit/>
          </a:bodyPr>
          <a:lstStyle/>
          <a:p>
            <a:r>
              <a:rPr lang="en-US" dirty="0" smtClean="0"/>
              <a:t>Multiple </a:t>
            </a:r>
            <a:r>
              <a:rPr lang="en-US" dirty="0" err="1" smtClean="0"/>
              <a:t>Emmiter</a:t>
            </a:r>
            <a:r>
              <a:rPr lang="en-US" dirty="0" smtClean="0"/>
              <a:t> transistor is </a:t>
            </a:r>
            <a:r>
              <a:rPr lang="en-US" dirty="0" err="1" smtClean="0"/>
              <a:t>equivelant</a:t>
            </a:r>
            <a:r>
              <a:rPr lang="en-US" dirty="0" smtClean="0"/>
              <a:t> to this form:</a:t>
            </a:r>
            <a:endParaRPr lang="en-US" dirty="0"/>
          </a:p>
        </p:txBody>
      </p:sp>
      <p:sp>
        <p:nvSpPr>
          <p:cNvPr id="4" name="Rectangle 3"/>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345360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90198" y="283370"/>
            <a:ext cx="2755928"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SR Latch using TTL</a:t>
            </a:r>
            <a:endParaRPr lang="en-US" sz="2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03609" y="1117043"/>
            <a:ext cx="2510413" cy="369332"/>
          </a:xfrm>
          <a:prstGeom prst="rect">
            <a:avLst/>
          </a:prstGeom>
          <a:noFill/>
        </p:spPr>
        <p:txBody>
          <a:bodyPr wrap="square" rtlCol="0">
            <a:spAutoFit/>
          </a:bodyPr>
          <a:lstStyle/>
          <a:p>
            <a:r>
              <a:rPr lang="en-US" dirty="0" smtClean="0"/>
              <a:t>NAND Gate using TTL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0654" y="981319"/>
            <a:ext cx="5153328" cy="5722984"/>
          </a:xfrm>
          <a:prstGeom prst="rect">
            <a:avLst/>
          </a:prstGeom>
        </p:spPr>
      </p:pic>
      <p:sp>
        <p:nvSpPr>
          <p:cNvPr id="5" name="Rectangle 4"/>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84577" y="1762704"/>
            <a:ext cx="2851959" cy="4401205"/>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 </a:t>
            </a:r>
          </a:p>
          <a:p>
            <a:endParaRPr lang="en-US" sz="2800" b="1" dirty="0"/>
          </a:p>
          <a:p>
            <a:r>
              <a:rPr lang="en-US" sz="2800" b="1" dirty="0" smtClean="0"/>
              <a:t>V2 HIGH</a:t>
            </a:r>
          </a:p>
          <a:p>
            <a:endParaRPr lang="en-US" sz="2800" b="1" dirty="0"/>
          </a:p>
          <a:p>
            <a:endParaRPr lang="en-US" sz="2800" b="1" dirty="0" smtClean="0"/>
          </a:p>
          <a:p>
            <a:r>
              <a:rPr lang="en-US" sz="2800" b="1" dirty="0" smtClean="0"/>
              <a:t>OUTPUT LOW</a:t>
            </a:r>
          </a:p>
          <a:p>
            <a:endParaRPr lang="en-US" sz="2800" b="1" dirty="0" smtClean="0"/>
          </a:p>
          <a:p>
            <a:endParaRPr lang="en-US" sz="2800" b="1" dirty="0"/>
          </a:p>
        </p:txBody>
      </p:sp>
    </p:spTree>
    <p:extLst>
      <p:ext uri="{BB962C8B-B14F-4D97-AF65-F5344CB8AC3E}">
        <p14:creationId xmlns:p14="http://schemas.microsoft.com/office/powerpoint/2010/main" val="27829378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5012" y="429707"/>
            <a:ext cx="5681021" cy="6001238"/>
          </a:xfrm>
          <a:prstGeom prst="rect">
            <a:avLst/>
          </a:prstGeom>
        </p:spPr>
      </p:pic>
      <p:sp>
        <p:nvSpPr>
          <p:cNvPr id="3" name="Rectangle 2"/>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84577" y="1762704"/>
            <a:ext cx="2851959" cy="4401205"/>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r>
              <a:rPr lang="en-US" sz="2800" b="1" dirty="0" smtClean="0"/>
              <a:t>V2 LOW</a:t>
            </a:r>
          </a:p>
          <a:p>
            <a:endParaRPr lang="en-US" sz="2800" b="1" dirty="0"/>
          </a:p>
          <a:p>
            <a:endParaRPr lang="en-US" sz="2800" b="1" dirty="0" smtClean="0"/>
          </a:p>
          <a:p>
            <a:r>
              <a:rPr lang="en-US" sz="2800" b="1" dirty="0" smtClean="0"/>
              <a:t>OUTPUT HIGH</a:t>
            </a:r>
          </a:p>
          <a:p>
            <a:endParaRPr lang="en-US" sz="2800" b="1" dirty="0" smtClean="0"/>
          </a:p>
          <a:p>
            <a:endParaRPr lang="en-US" sz="2800" b="1" dirty="0"/>
          </a:p>
        </p:txBody>
      </p:sp>
    </p:spTree>
    <p:extLst>
      <p:ext uri="{BB962C8B-B14F-4D97-AF65-F5344CB8AC3E}">
        <p14:creationId xmlns:p14="http://schemas.microsoft.com/office/powerpoint/2010/main" val="268291950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0519" y="252678"/>
            <a:ext cx="5886488" cy="6318944"/>
          </a:xfrm>
          <a:prstGeom prst="rect">
            <a:avLst/>
          </a:prstGeom>
        </p:spPr>
      </p:pic>
      <p:sp>
        <p:nvSpPr>
          <p:cNvPr id="3" name="Rectangle 2"/>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84577" y="1762704"/>
            <a:ext cx="2851959" cy="4401205"/>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LOW</a:t>
            </a:r>
          </a:p>
          <a:p>
            <a:endParaRPr lang="en-US" sz="2800" b="1" dirty="0"/>
          </a:p>
          <a:p>
            <a:r>
              <a:rPr lang="en-US" sz="2800" b="1" dirty="0" smtClean="0"/>
              <a:t>V2 HIGH</a:t>
            </a:r>
          </a:p>
          <a:p>
            <a:endParaRPr lang="en-US" sz="2800" b="1" dirty="0"/>
          </a:p>
          <a:p>
            <a:endParaRPr lang="en-US" sz="2800" b="1" dirty="0" smtClean="0"/>
          </a:p>
          <a:p>
            <a:r>
              <a:rPr lang="en-US" sz="2800" b="1" dirty="0" smtClean="0"/>
              <a:t>OUTPUT HIGH</a:t>
            </a:r>
          </a:p>
          <a:p>
            <a:endParaRPr lang="en-US" sz="2800" b="1" dirty="0" smtClean="0"/>
          </a:p>
          <a:p>
            <a:endParaRPr lang="en-US" sz="2800" b="1" dirty="0"/>
          </a:p>
        </p:txBody>
      </p:sp>
    </p:spTree>
    <p:extLst>
      <p:ext uri="{BB962C8B-B14F-4D97-AF65-F5344CB8AC3E}">
        <p14:creationId xmlns:p14="http://schemas.microsoft.com/office/powerpoint/2010/main" val="5055179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624" y="361741"/>
            <a:ext cx="5903326" cy="6280219"/>
          </a:xfrm>
          <a:prstGeom prst="rect">
            <a:avLst/>
          </a:prstGeom>
        </p:spPr>
      </p:pic>
      <p:sp>
        <p:nvSpPr>
          <p:cNvPr id="3" name="Rectangle 2"/>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84577" y="1762704"/>
            <a:ext cx="2851959" cy="4401205"/>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LOW</a:t>
            </a:r>
          </a:p>
          <a:p>
            <a:endParaRPr lang="en-US" sz="2800" b="1" dirty="0"/>
          </a:p>
          <a:p>
            <a:r>
              <a:rPr lang="en-US" sz="2800" b="1" dirty="0" smtClean="0"/>
              <a:t>V2 LOW</a:t>
            </a:r>
          </a:p>
          <a:p>
            <a:endParaRPr lang="en-US" sz="2800" b="1" dirty="0"/>
          </a:p>
          <a:p>
            <a:endParaRPr lang="en-US" sz="2800" b="1" dirty="0" smtClean="0"/>
          </a:p>
          <a:p>
            <a:r>
              <a:rPr lang="en-US" sz="2800" b="1" dirty="0" smtClean="0"/>
              <a:t>OUTPUT HIGH</a:t>
            </a:r>
          </a:p>
          <a:p>
            <a:endParaRPr lang="en-US" sz="2800" b="1" dirty="0" smtClean="0"/>
          </a:p>
          <a:p>
            <a:endParaRPr lang="en-US" sz="2800" b="1" dirty="0"/>
          </a:p>
        </p:txBody>
      </p:sp>
    </p:spTree>
    <p:extLst>
      <p:ext uri="{BB962C8B-B14F-4D97-AF65-F5344CB8AC3E}">
        <p14:creationId xmlns:p14="http://schemas.microsoft.com/office/powerpoint/2010/main" val="328396905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3868" y="852100"/>
            <a:ext cx="2632668" cy="369332"/>
          </a:xfrm>
          <a:prstGeom prst="rect">
            <a:avLst/>
          </a:prstGeom>
          <a:noFill/>
        </p:spPr>
        <p:txBody>
          <a:bodyPr wrap="square" rtlCol="0">
            <a:spAutoFit/>
          </a:bodyPr>
          <a:lstStyle/>
          <a:p>
            <a:r>
              <a:rPr lang="en-US" dirty="0" smtClean="0"/>
              <a:t>SR Latch using TTL: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627" y="606623"/>
            <a:ext cx="7161425" cy="5906012"/>
          </a:xfrm>
          <a:prstGeom prst="rect">
            <a:avLst/>
          </a:prstGeom>
        </p:spPr>
      </p:pic>
      <p:sp>
        <p:nvSpPr>
          <p:cNvPr id="5" name="Rectangle 4"/>
          <p:cNvSpPr/>
          <p:nvPr/>
        </p:nvSpPr>
        <p:spPr>
          <a:xfrm>
            <a:off x="2976"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27823" y="1963001"/>
            <a:ext cx="2851959" cy="4832092"/>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LOW</a:t>
            </a:r>
          </a:p>
          <a:p>
            <a:endParaRPr lang="en-US" sz="2800" b="1" dirty="0"/>
          </a:p>
          <a:p>
            <a:r>
              <a:rPr lang="en-US" sz="2800" b="1" dirty="0" smtClean="0"/>
              <a:t>V2 LOW</a:t>
            </a:r>
          </a:p>
          <a:p>
            <a:endParaRPr lang="en-US" sz="2800" b="1" dirty="0"/>
          </a:p>
          <a:p>
            <a:endParaRPr lang="en-US" sz="2800" b="1" dirty="0" smtClean="0"/>
          </a:p>
          <a:p>
            <a:r>
              <a:rPr lang="en-US" sz="2800" b="1" dirty="0" smtClean="0"/>
              <a:t>OUTPUT1 HIGH</a:t>
            </a:r>
          </a:p>
          <a:p>
            <a:endParaRPr lang="en-US" sz="2800" b="1" dirty="0" smtClean="0"/>
          </a:p>
          <a:p>
            <a:r>
              <a:rPr lang="en-US" sz="2800" b="1" dirty="0" smtClean="0"/>
              <a:t>OUTPUT2 HIGH</a:t>
            </a:r>
          </a:p>
          <a:p>
            <a:endParaRPr lang="en-US" sz="2800" b="1" dirty="0"/>
          </a:p>
        </p:txBody>
      </p:sp>
    </p:spTree>
    <p:extLst>
      <p:ext uri="{BB962C8B-B14F-4D97-AF65-F5344CB8AC3E}">
        <p14:creationId xmlns:p14="http://schemas.microsoft.com/office/powerpoint/2010/main" val="11945713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8567" y="257019"/>
            <a:ext cx="8162481" cy="6415085"/>
          </a:xfrm>
          <a:prstGeom prst="rect">
            <a:avLst/>
          </a:prstGeom>
        </p:spPr>
      </p:pic>
      <p:sp>
        <p:nvSpPr>
          <p:cNvPr id="4" name="Rectangle 3"/>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800" b="1" dirty="0">
                <a:solidFill>
                  <a:prstClr val="black"/>
                </a:solidFill>
              </a:rPr>
              <a:t>Case :</a:t>
            </a:r>
          </a:p>
          <a:p>
            <a:pPr lvl="0"/>
            <a:endParaRPr lang="en-US" sz="2800" b="1" dirty="0">
              <a:solidFill>
                <a:prstClr val="black"/>
              </a:solidFill>
            </a:endParaRPr>
          </a:p>
          <a:p>
            <a:pPr lvl="0"/>
            <a:r>
              <a:rPr lang="en-US" sz="2800" b="1" dirty="0">
                <a:solidFill>
                  <a:prstClr val="black"/>
                </a:solidFill>
              </a:rPr>
              <a:t>V1 </a:t>
            </a:r>
            <a:r>
              <a:rPr lang="en-US" sz="2800" b="1" dirty="0" smtClean="0">
                <a:solidFill>
                  <a:prstClr val="black"/>
                </a:solidFill>
              </a:rPr>
              <a:t>high</a:t>
            </a:r>
            <a:endParaRPr lang="en-US" sz="2800" b="1" dirty="0">
              <a:solidFill>
                <a:prstClr val="black"/>
              </a:solidFill>
            </a:endParaRPr>
          </a:p>
          <a:p>
            <a:pPr lvl="0"/>
            <a:endParaRPr lang="en-US" sz="2800" b="1" dirty="0">
              <a:solidFill>
                <a:prstClr val="black"/>
              </a:solidFill>
            </a:endParaRPr>
          </a:p>
          <a:p>
            <a:pPr lvl="0"/>
            <a:r>
              <a:rPr lang="en-US" sz="2800" b="1" dirty="0">
                <a:solidFill>
                  <a:prstClr val="black"/>
                </a:solidFill>
              </a:rPr>
              <a:t>V2 LOW</a:t>
            </a:r>
          </a:p>
          <a:p>
            <a:pPr lvl="0"/>
            <a:endParaRPr lang="en-US" sz="2800" b="1" dirty="0">
              <a:solidFill>
                <a:prstClr val="black"/>
              </a:solidFill>
            </a:endParaRPr>
          </a:p>
          <a:p>
            <a:pPr lvl="0"/>
            <a:endParaRPr lang="en-US" sz="2800" b="1" dirty="0">
              <a:solidFill>
                <a:prstClr val="black"/>
              </a:solidFill>
            </a:endParaRPr>
          </a:p>
          <a:p>
            <a:pPr lvl="0"/>
            <a:r>
              <a:rPr lang="en-US" sz="2800" b="1" dirty="0">
                <a:solidFill>
                  <a:prstClr val="black"/>
                </a:solidFill>
              </a:rPr>
              <a:t>OUTPUT1 </a:t>
            </a:r>
            <a:r>
              <a:rPr lang="en-US" sz="2800" b="1" dirty="0" smtClean="0">
                <a:solidFill>
                  <a:prstClr val="black"/>
                </a:solidFill>
              </a:rPr>
              <a:t>LOW</a:t>
            </a:r>
            <a:endParaRPr lang="en-US" sz="2800" b="1" dirty="0">
              <a:solidFill>
                <a:prstClr val="black"/>
              </a:solidFill>
            </a:endParaRPr>
          </a:p>
          <a:p>
            <a:pPr lvl="0"/>
            <a:endParaRPr lang="en-US" sz="2800" b="1" dirty="0">
              <a:solidFill>
                <a:prstClr val="black"/>
              </a:solidFill>
            </a:endParaRPr>
          </a:p>
          <a:p>
            <a:pPr lvl="0"/>
            <a:r>
              <a:rPr lang="en-US" sz="2800" b="1" dirty="0">
                <a:solidFill>
                  <a:prstClr val="black"/>
                </a:solidFill>
              </a:rPr>
              <a:t>OUTPUT2 HIGH</a:t>
            </a:r>
          </a:p>
        </p:txBody>
      </p:sp>
    </p:spTree>
    <p:extLst>
      <p:ext uri="{BB962C8B-B14F-4D97-AF65-F5344CB8AC3E}">
        <p14:creationId xmlns:p14="http://schemas.microsoft.com/office/powerpoint/2010/main" val="295959321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226" y="331595"/>
            <a:ext cx="7780774" cy="6046262"/>
          </a:xfrm>
          <a:prstGeom prst="rect">
            <a:avLst/>
          </a:prstGeom>
        </p:spPr>
      </p:pic>
      <p:sp>
        <p:nvSpPr>
          <p:cNvPr id="3" name="Rectangle 2"/>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800" b="1" dirty="0">
                <a:solidFill>
                  <a:prstClr val="black"/>
                </a:solidFill>
              </a:rPr>
              <a:t>Case :</a:t>
            </a:r>
          </a:p>
          <a:p>
            <a:pPr lvl="0"/>
            <a:endParaRPr lang="en-US" sz="2800" b="1" dirty="0">
              <a:solidFill>
                <a:prstClr val="black"/>
              </a:solidFill>
            </a:endParaRPr>
          </a:p>
          <a:p>
            <a:pPr lvl="0"/>
            <a:r>
              <a:rPr lang="en-US" sz="2800" b="1" dirty="0">
                <a:solidFill>
                  <a:prstClr val="black"/>
                </a:solidFill>
              </a:rPr>
              <a:t>V1 LOW</a:t>
            </a:r>
          </a:p>
          <a:p>
            <a:pPr lvl="0"/>
            <a:endParaRPr lang="en-US" sz="2800" b="1" dirty="0">
              <a:solidFill>
                <a:prstClr val="black"/>
              </a:solidFill>
            </a:endParaRPr>
          </a:p>
          <a:p>
            <a:pPr lvl="0"/>
            <a:r>
              <a:rPr lang="en-US" sz="2800" b="1" dirty="0">
                <a:solidFill>
                  <a:prstClr val="black"/>
                </a:solidFill>
              </a:rPr>
              <a:t>V2 </a:t>
            </a:r>
            <a:r>
              <a:rPr lang="en-US" sz="2800" b="1" dirty="0" smtClean="0">
                <a:solidFill>
                  <a:prstClr val="black"/>
                </a:solidFill>
              </a:rPr>
              <a:t>HIGH</a:t>
            </a:r>
            <a:endParaRPr lang="en-US" sz="2800" b="1" dirty="0">
              <a:solidFill>
                <a:prstClr val="black"/>
              </a:solidFill>
            </a:endParaRPr>
          </a:p>
          <a:p>
            <a:pPr lvl="0"/>
            <a:endParaRPr lang="en-US" sz="2800" b="1" dirty="0">
              <a:solidFill>
                <a:prstClr val="black"/>
              </a:solidFill>
            </a:endParaRPr>
          </a:p>
          <a:p>
            <a:pPr lvl="0"/>
            <a:endParaRPr lang="en-US" sz="2800" b="1" dirty="0">
              <a:solidFill>
                <a:prstClr val="black"/>
              </a:solidFill>
            </a:endParaRPr>
          </a:p>
          <a:p>
            <a:pPr lvl="0"/>
            <a:r>
              <a:rPr lang="en-US" sz="2800" b="1" dirty="0">
                <a:solidFill>
                  <a:prstClr val="black"/>
                </a:solidFill>
              </a:rPr>
              <a:t>OUTPUT1 HIGH</a:t>
            </a:r>
          </a:p>
          <a:p>
            <a:pPr lvl="0"/>
            <a:endParaRPr lang="en-US" sz="2800" b="1" dirty="0">
              <a:solidFill>
                <a:prstClr val="black"/>
              </a:solidFill>
            </a:endParaRPr>
          </a:p>
          <a:p>
            <a:pPr lvl="0"/>
            <a:r>
              <a:rPr lang="en-US" sz="2800" b="1" dirty="0">
                <a:solidFill>
                  <a:prstClr val="black"/>
                </a:solidFill>
              </a:rPr>
              <a:t>OUTPUT2 </a:t>
            </a:r>
            <a:r>
              <a:rPr lang="en-US" sz="2800" b="1" dirty="0" smtClean="0">
                <a:solidFill>
                  <a:prstClr val="black"/>
                </a:solidFill>
              </a:rPr>
              <a:t>LOW</a:t>
            </a:r>
            <a:endParaRPr lang="en-US" sz="2800" b="1" dirty="0">
              <a:solidFill>
                <a:prstClr val="black"/>
              </a:solidFill>
            </a:endParaRPr>
          </a:p>
        </p:txBody>
      </p:sp>
    </p:spTree>
    <p:extLst>
      <p:ext uri="{BB962C8B-B14F-4D97-AF65-F5344CB8AC3E}">
        <p14:creationId xmlns:p14="http://schemas.microsoft.com/office/powerpoint/2010/main" val="22805833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9679" y="190919"/>
            <a:ext cx="7912927" cy="6240025"/>
          </a:xfrm>
          <a:prstGeom prst="rect">
            <a:avLst/>
          </a:prstGeom>
        </p:spPr>
      </p:pic>
      <p:sp>
        <p:nvSpPr>
          <p:cNvPr id="3" name="Rectangle 2"/>
          <p:cNvSpPr/>
          <p:nvPr/>
        </p:nvSpPr>
        <p:spPr>
          <a:xfrm>
            <a:off x="0" y="0"/>
            <a:ext cx="12192000" cy="6858000"/>
          </a:xfrm>
          <a:prstGeom prst="rect">
            <a:avLst/>
          </a:prstGeom>
          <a:blipFill dpi="0" rotWithShape="1">
            <a:blip r:embed="rId3">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800" b="1" dirty="0">
                <a:solidFill>
                  <a:prstClr val="black"/>
                </a:solidFill>
              </a:rPr>
              <a:t>Case :</a:t>
            </a:r>
          </a:p>
          <a:p>
            <a:pPr lvl="0"/>
            <a:endParaRPr lang="en-US" sz="2800" b="1" dirty="0">
              <a:solidFill>
                <a:prstClr val="black"/>
              </a:solidFill>
            </a:endParaRPr>
          </a:p>
          <a:p>
            <a:pPr lvl="0"/>
            <a:r>
              <a:rPr lang="en-US" sz="2800" b="1" dirty="0">
                <a:solidFill>
                  <a:prstClr val="black"/>
                </a:solidFill>
              </a:rPr>
              <a:t>V1 </a:t>
            </a:r>
            <a:r>
              <a:rPr lang="en-US" sz="2800" b="1" dirty="0" smtClean="0">
                <a:solidFill>
                  <a:prstClr val="black"/>
                </a:solidFill>
              </a:rPr>
              <a:t>HIGH</a:t>
            </a:r>
            <a:endParaRPr lang="en-US" sz="2800" b="1" dirty="0">
              <a:solidFill>
                <a:prstClr val="black"/>
              </a:solidFill>
            </a:endParaRPr>
          </a:p>
          <a:p>
            <a:pPr lvl="0"/>
            <a:endParaRPr lang="en-US" sz="2800" b="1" dirty="0">
              <a:solidFill>
                <a:prstClr val="black"/>
              </a:solidFill>
            </a:endParaRPr>
          </a:p>
          <a:p>
            <a:pPr lvl="0"/>
            <a:r>
              <a:rPr lang="en-US" sz="2800" b="1" dirty="0">
                <a:solidFill>
                  <a:prstClr val="black"/>
                </a:solidFill>
              </a:rPr>
              <a:t>V2 </a:t>
            </a:r>
            <a:r>
              <a:rPr lang="en-US" sz="2800" b="1" dirty="0" smtClean="0">
                <a:solidFill>
                  <a:prstClr val="black"/>
                </a:solidFill>
              </a:rPr>
              <a:t>HIGH</a:t>
            </a:r>
            <a:endParaRPr lang="en-US" sz="2800" b="1" dirty="0">
              <a:solidFill>
                <a:prstClr val="black"/>
              </a:solidFill>
            </a:endParaRPr>
          </a:p>
          <a:p>
            <a:pPr lvl="0"/>
            <a:endParaRPr lang="en-US" sz="2800" b="1" dirty="0">
              <a:solidFill>
                <a:prstClr val="black"/>
              </a:solidFill>
            </a:endParaRPr>
          </a:p>
          <a:p>
            <a:pPr lvl="0"/>
            <a:endParaRPr lang="en-US" sz="2800" b="1" dirty="0">
              <a:solidFill>
                <a:prstClr val="black"/>
              </a:solidFill>
            </a:endParaRPr>
          </a:p>
          <a:p>
            <a:pPr lvl="0"/>
            <a:r>
              <a:rPr lang="en-US" sz="2800" b="1" dirty="0">
                <a:solidFill>
                  <a:prstClr val="black"/>
                </a:solidFill>
              </a:rPr>
              <a:t>OUTPUT1 HIGH</a:t>
            </a:r>
          </a:p>
          <a:p>
            <a:pPr lvl="0"/>
            <a:endParaRPr lang="en-US" sz="2800" b="1" dirty="0">
              <a:solidFill>
                <a:prstClr val="black"/>
              </a:solidFill>
            </a:endParaRPr>
          </a:p>
          <a:p>
            <a:pPr lvl="0"/>
            <a:r>
              <a:rPr lang="en-US" sz="2800" b="1" dirty="0">
                <a:solidFill>
                  <a:prstClr val="black"/>
                </a:solidFill>
              </a:rPr>
              <a:t>OUTPUT2 </a:t>
            </a:r>
            <a:r>
              <a:rPr lang="en-US" sz="2800" b="1" dirty="0" smtClean="0">
                <a:solidFill>
                  <a:prstClr val="black"/>
                </a:solidFill>
              </a:rPr>
              <a:t>LOW</a:t>
            </a:r>
            <a:endParaRPr lang="en-US" sz="2800" b="1" dirty="0">
              <a:solidFill>
                <a:prstClr val="black"/>
              </a:solidFill>
            </a:endParaRPr>
          </a:p>
        </p:txBody>
      </p:sp>
    </p:spTree>
    <p:extLst>
      <p:ext uri="{BB962C8B-B14F-4D97-AF65-F5344CB8AC3E}">
        <p14:creationId xmlns:p14="http://schemas.microsoft.com/office/powerpoint/2010/main" val="135295615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blipFill dpi="0" rotWithShape="1">
            <a:blip r:embed="rId2">
              <a:alphaModFix amt="21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67683" y="2833635"/>
            <a:ext cx="3456633" cy="707886"/>
          </a:xfrm>
          <a:prstGeom prst="rect">
            <a:avLst/>
          </a:prstGeom>
          <a:noFill/>
        </p:spPr>
        <p:txBody>
          <a:bodyPr wrap="square" rtlCol="0">
            <a:spAutoFit/>
          </a:bodyPr>
          <a:lstStyle/>
          <a:p>
            <a:r>
              <a:rPr lang="en-US" sz="4000" dirty="0" smtClean="0">
                <a:latin typeface="Times New Roman" panose="02020603050405020304" pitchFamily="18" charset="0"/>
                <a:cs typeface="Times New Roman" panose="02020603050405020304" pitchFamily="18" charset="0"/>
              </a:rPr>
              <a:t>SIMULATION</a:t>
            </a:r>
            <a:endParaRPr lang="en-US" sz="4000" dirty="0">
              <a:latin typeface="Times New Roman" panose="02020603050405020304" pitchFamily="18" charset="0"/>
              <a:cs typeface="Times New Roman" panose="02020603050405020304" pitchFamily="18" charset="0"/>
            </a:endParaRPr>
          </a:p>
        </p:txBody>
      </p:sp>
      <p:sp>
        <p:nvSpPr>
          <p:cNvPr id="9" name="Rectangle 8"/>
          <p:cNvSpPr/>
          <p:nvPr/>
        </p:nvSpPr>
        <p:spPr>
          <a:xfrm>
            <a:off x="-1" y="2833635"/>
            <a:ext cx="12192000" cy="707886"/>
          </a:xfrm>
          <a:prstGeom prst="rect">
            <a:avLst/>
          </a:prstGeom>
          <a:gradFill>
            <a:gsLst>
              <a:gs pos="0">
                <a:schemeClr val="accent1">
                  <a:alpha val="0"/>
                  <a:lumMod val="0"/>
                  <a:lumOff val="10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9267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1960252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blipFill dpi="0" rotWithShape="1">
            <a:blip r:embed="rId2">
              <a:alphaModFix amt="16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367683" y="2833635"/>
            <a:ext cx="3456633" cy="707886"/>
          </a:xfrm>
          <a:prstGeom prst="rect">
            <a:avLst/>
          </a:prstGeom>
          <a:noFill/>
        </p:spPr>
        <p:txBody>
          <a:bodyPr wrap="square" rtlCol="0">
            <a:spAutoFit/>
          </a:bodyPr>
          <a:lstStyle/>
          <a:p>
            <a:r>
              <a:rPr lang="en-US" sz="4000" dirty="0" err="1" smtClean="0">
                <a:latin typeface="Times New Roman" panose="02020603050405020304" pitchFamily="18" charset="0"/>
                <a:cs typeface="Times New Roman" panose="02020603050405020304" pitchFamily="18" charset="0"/>
              </a:rPr>
              <a:t>BreadBoard</a:t>
            </a:r>
            <a:endParaRPr lang="en-US" sz="4000" dirty="0">
              <a:latin typeface="Times New Roman" panose="02020603050405020304" pitchFamily="18" charset="0"/>
              <a:cs typeface="Times New Roman" panose="02020603050405020304" pitchFamily="18" charset="0"/>
            </a:endParaRPr>
          </a:p>
        </p:txBody>
      </p:sp>
      <p:sp>
        <p:nvSpPr>
          <p:cNvPr id="3" name="Rectangle 2"/>
          <p:cNvSpPr/>
          <p:nvPr/>
        </p:nvSpPr>
        <p:spPr>
          <a:xfrm>
            <a:off x="0" y="2833635"/>
            <a:ext cx="12192000" cy="707886"/>
          </a:xfrm>
          <a:prstGeom prst="rect">
            <a:avLst/>
          </a:prstGeom>
          <a:gradFill>
            <a:gsLst>
              <a:gs pos="0">
                <a:schemeClr val="accent1">
                  <a:alpha val="0"/>
                  <a:lumMod val="0"/>
                  <a:lumOff val="10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77907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2-06-01 at 11.05.11 AM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2717830" y="-2303304"/>
            <a:ext cx="6364454" cy="11242765"/>
          </a:xfrm>
          <a:prstGeom prst="rect">
            <a:avLst/>
          </a:prstGeom>
        </p:spPr>
      </p:pic>
    </p:spTree>
    <p:extLst>
      <p:ext uri="{BB962C8B-B14F-4D97-AF65-F5344CB8AC3E}">
        <p14:creationId xmlns:p14="http://schemas.microsoft.com/office/powerpoint/2010/main" val="39432591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blipFill dpi="0" rotWithShape="1">
            <a:blip r:embed="rId2">
              <a:alphaModFix amt="16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2833635"/>
            <a:ext cx="12192000" cy="707886"/>
          </a:xfrm>
          <a:prstGeom prst="rect">
            <a:avLst/>
          </a:prstGeom>
          <a:gradFill>
            <a:gsLst>
              <a:gs pos="0">
                <a:schemeClr val="accent1">
                  <a:alpha val="0"/>
                  <a:lumMod val="0"/>
                  <a:lumOff val="10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642338" y="3018301"/>
            <a:ext cx="3195376" cy="523220"/>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COST ANAYSIS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906035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blipFill dpi="0" rotWithShape="1">
            <a:blip r:embed="rId2">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049485" y="409303"/>
            <a:ext cx="3605349" cy="461665"/>
          </a:xfrm>
          <a:prstGeom prst="rect">
            <a:avLst/>
          </a:prstGeom>
          <a:noFill/>
        </p:spPr>
        <p:txBody>
          <a:bodyPr wrap="square" rtlCol="0">
            <a:spAutoFit/>
          </a:bodyPr>
          <a:lstStyle/>
          <a:p>
            <a:pPr algn="ctr"/>
            <a:r>
              <a:rPr lang="en-US" sz="2400" dirty="0" smtClean="0">
                <a:latin typeface="Times New Roman" panose="02020603050405020304" pitchFamily="18" charset="0"/>
                <a:cs typeface="Times New Roman" panose="02020603050405020304" pitchFamily="18" charset="0"/>
              </a:rPr>
              <a:t>SR Latch using ECL</a:t>
            </a:r>
            <a:endParaRPr lang="en-US"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444136" y="1280271"/>
            <a:ext cx="3605349" cy="461665"/>
          </a:xfrm>
          <a:prstGeom prst="rect">
            <a:avLst/>
          </a:prstGeom>
          <a:noFill/>
        </p:spPr>
        <p:txBody>
          <a:bodyPr wrap="square" rtlCol="0">
            <a:spAutoFit/>
          </a:bodyPr>
          <a:lstStyle/>
          <a:p>
            <a:pPr algn="ctr"/>
            <a:r>
              <a:rPr lang="en-US" sz="2400" dirty="0" smtClean="0">
                <a:latin typeface="Times New Roman" panose="02020603050405020304" pitchFamily="18" charset="0"/>
                <a:cs typeface="Times New Roman" panose="02020603050405020304" pitchFamily="18" charset="0"/>
              </a:rPr>
              <a:t>NOR Gate using ECL</a:t>
            </a:r>
            <a:endParaRPr lang="en-US"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383" y="1023422"/>
            <a:ext cx="5053766" cy="5534131"/>
          </a:xfrm>
          <a:prstGeom prst="rect">
            <a:avLst/>
          </a:prstGeom>
        </p:spPr>
      </p:pic>
      <p:sp>
        <p:nvSpPr>
          <p:cNvPr id="8" name="TextBox 7"/>
          <p:cNvSpPr txBox="1"/>
          <p:nvPr/>
        </p:nvSpPr>
        <p:spPr>
          <a:xfrm>
            <a:off x="584577" y="1762704"/>
            <a:ext cx="2851959" cy="4401205"/>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LOW</a:t>
            </a:r>
          </a:p>
          <a:p>
            <a:endParaRPr lang="en-US" sz="2800" b="1" dirty="0"/>
          </a:p>
          <a:p>
            <a:r>
              <a:rPr lang="en-US" sz="2800" b="1" dirty="0" smtClean="0"/>
              <a:t>V2 HIGH</a:t>
            </a:r>
          </a:p>
          <a:p>
            <a:endParaRPr lang="en-US" sz="2800" b="1" dirty="0"/>
          </a:p>
          <a:p>
            <a:endParaRPr lang="en-US" sz="2800" b="1" dirty="0" smtClean="0"/>
          </a:p>
          <a:p>
            <a:r>
              <a:rPr lang="en-US" sz="2800" b="1" dirty="0" smtClean="0"/>
              <a:t>OUTPUT LOW</a:t>
            </a:r>
          </a:p>
          <a:p>
            <a:endParaRPr lang="en-US" sz="2800" b="1" dirty="0" smtClean="0"/>
          </a:p>
          <a:p>
            <a:endParaRPr lang="en-US" sz="2800" b="1" dirty="0"/>
          </a:p>
        </p:txBody>
      </p:sp>
    </p:spTree>
    <p:extLst>
      <p:ext uri="{BB962C8B-B14F-4D97-AF65-F5344CB8AC3E}">
        <p14:creationId xmlns:p14="http://schemas.microsoft.com/office/powerpoint/2010/main" val="35792675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blipFill dpi="0" rotWithShape="1">
            <a:blip r:embed="rId2">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4766" y="405305"/>
            <a:ext cx="6002051" cy="6256751"/>
          </a:xfrm>
          <a:prstGeom prst="rect">
            <a:avLst/>
          </a:prstGeom>
        </p:spPr>
      </p:pic>
      <p:sp>
        <p:nvSpPr>
          <p:cNvPr id="4" name="TextBox 3"/>
          <p:cNvSpPr txBox="1"/>
          <p:nvPr/>
        </p:nvSpPr>
        <p:spPr>
          <a:xfrm>
            <a:off x="584577" y="1762704"/>
            <a:ext cx="2851959" cy="4401205"/>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r>
              <a:rPr lang="en-US" sz="2800" b="1" dirty="0" smtClean="0"/>
              <a:t>V2 LOW</a:t>
            </a:r>
          </a:p>
          <a:p>
            <a:endParaRPr lang="en-US" sz="2800" b="1" dirty="0"/>
          </a:p>
          <a:p>
            <a:endParaRPr lang="en-US" sz="2800" b="1" dirty="0" smtClean="0"/>
          </a:p>
          <a:p>
            <a:r>
              <a:rPr lang="en-US" sz="2800" b="1" dirty="0" smtClean="0"/>
              <a:t>OUTPUT LOW</a:t>
            </a:r>
          </a:p>
          <a:p>
            <a:endParaRPr lang="en-US" sz="2800" b="1" dirty="0" smtClean="0"/>
          </a:p>
          <a:p>
            <a:endParaRPr lang="en-US" sz="2800" b="1" dirty="0"/>
          </a:p>
        </p:txBody>
      </p:sp>
    </p:spTree>
    <p:extLst>
      <p:ext uri="{BB962C8B-B14F-4D97-AF65-F5344CB8AC3E}">
        <p14:creationId xmlns:p14="http://schemas.microsoft.com/office/powerpoint/2010/main" val="16578091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blipFill dpi="0" rotWithShape="1">
            <a:blip r:embed="rId2">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38017"/>
            <a:ext cx="5294088" cy="5493115"/>
          </a:xfrm>
          <a:prstGeom prst="rect">
            <a:avLst/>
          </a:prstGeom>
        </p:spPr>
      </p:pic>
      <p:sp>
        <p:nvSpPr>
          <p:cNvPr id="4" name="TextBox 3"/>
          <p:cNvSpPr txBox="1"/>
          <p:nvPr/>
        </p:nvSpPr>
        <p:spPr>
          <a:xfrm>
            <a:off x="584577" y="1762704"/>
            <a:ext cx="2851959" cy="4401205"/>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LOW</a:t>
            </a:r>
          </a:p>
          <a:p>
            <a:endParaRPr lang="en-US" sz="2800" b="1" dirty="0"/>
          </a:p>
          <a:p>
            <a:r>
              <a:rPr lang="en-US" sz="2800" b="1" dirty="0" smtClean="0"/>
              <a:t>V2 HIGH</a:t>
            </a:r>
          </a:p>
          <a:p>
            <a:endParaRPr lang="en-US" sz="2800" b="1" dirty="0"/>
          </a:p>
          <a:p>
            <a:endParaRPr lang="en-US" sz="2800" b="1" dirty="0" smtClean="0"/>
          </a:p>
          <a:p>
            <a:r>
              <a:rPr lang="en-US" sz="2800" b="1" dirty="0" smtClean="0"/>
              <a:t>OUTPUT LOW</a:t>
            </a:r>
          </a:p>
          <a:p>
            <a:endParaRPr lang="en-US" sz="2800" b="1" dirty="0" smtClean="0"/>
          </a:p>
          <a:p>
            <a:endParaRPr lang="en-US" sz="2800" b="1" dirty="0"/>
          </a:p>
        </p:txBody>
      </p:sp>
    </p:spTree>
    <p:extLst>
      <p:ext uri="{BB962C8B-B14F-4D97-AF65-F5344CB8AC3E}">
        <p14:creationId xmlns:p14="http://schemas.microsoft.com/office/powerpoint/2010/main" val="16673675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blipFill dpi="0" rotWithShape="1">
            <a:blip r:embed="rId2">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789" y="491850"/>
            <a:ext cx="5695180" cy="6100538"/>
          </a:xfrm>
          <a:prstGeom prst="rect">
            <a:avLst/>
          </a:prstGeom>
        </p:spPr>
      </p:pic>
      <p:sp>
        <p:nvSpPr>
          <p:cNvPr id="4" name="TextBox 3"/>
          <p:cNvSpPr txBox="1"/>
          <p:nvPr/>
        </p:nvSpPr>
        <p:spPr>
          <a:xfrm>
            <a:off x="584577" y="1762704"/>
            <a:ext cx="2851959" cy="4401205"/>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LOW</a:t>
            </a:r>
          </a:p>
          <a:p>
            <a:endParaRPr lang="en-US" sz="2800" b="1" dirty="0"/>
          </a:p>
          <a:p>
            <a:r>
              <a:rPr lang="en-US" sz="2800" b="1" dirty="0" smtClean="0"/>
              <a:t>V2 LOW</a:t>
            </a:r>
          </a:p>
          <a:p>
            <a:endParaRPr lang="en-US" sz="2800" b="1" dirty="0"/>
          </a:p>
          <a:p>
            <a:endParaRPr lang="en-US" sz="2800" b="1" dirty="0" smtClean="0"/>
          </a:p>
          <a:p>
            <a:r>
              <a:rPr lang="en-US" sz="2800" b="1" dirty="0" smtClean="0"/>
              <a:t>OUTPUT HIGH</a:t>
            </a:r>
          </a:p>
          <a:p>
            <a:endParaRPr lang="en-US" sz="2800" b="1" dirty="0" smtClean="0"/>
          </a:p>
          <a:p>
            <a:endParaRPr lang="en-US" sz="2800" b="1" dirty="0"/>
          </a:p>
        </p:txBody>
      </p:sp>
    </p:spTree>
    <p:extLst>
      <p:ext uri="{BB962C8B-B14F-4D97-AF65-F5344CB8AC3E}">
        <p14:creationId xmlns:p14="http://schemas.microsoft.com/office/powerpoint/2010/main" val="264277577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blipFill dpi="0" rotWithShape="1">
            <a:blip r:embed="rId2">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01486" y="1445623"/>
            <a:ext cx="1994263" cy="369332"/>
          </a:xfrm>
          <a:prstGeom prst="rect">
            <a:avLst/>
          </a:prstGeom>
          <a:noFill/>
        </p:spPr>
        <p:txBody>
          <a:bodyPr wrap="square" rtlCol="0">
            <a:spAutoFit/>
          </a:bodyPr>
          <a:lstStyle/>
          <a:p>
            <a:r>
              <a:rPr lang="en-US" dirty="0" smtClean="0"/>
              <a:t>SR Latch using ECL: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931" y="578008"/>
            <a:ext cx="6494268" cy="5502752"/>
          </a:xfrm>
          <a:prstGeom prst="rect">
            <a:avLst/>
          </a:prstGeom>
        </p:spPr>
      </p:pic>
      <p:sp>
        <p:nvSpPr>
          <p:cNvPr id="5" name="TextBox 4"/>
          <p:cNvSpPr txBox="1"/>
          <p:nvPr/>
        </p:nvSpPr>
        <p:spPr>
          <a:xfrm>
            <a:off x="572637" y="2135875"/>
            <a:ext cx="2851959" cy="4832092"/>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r>
              <a:rPr lang="en-US" sz="2800" b="1" dirty="0" smtClean="0"/>
              <a:t>V2 HIGH</a:t>
            </a:r>
          </a:p>
          <a:p>
            <a:endParaRPr lang="en-US" sz="2800" b="1" dirty="0"/>
          </a:p>
          <a:p>
            <a:endParaRPr lang="en-US" sz="2800" b="1" dirty="0" smtClean="0"/>
          </a:p>
          <a:p>
            <a:r>
              <a:rPr lang="en-US" sz="2800" b="1" dirty="0" smtClean="0"/>
              <a:t>OUTPUT1 LOW</a:t>
            </a:r>
          </a:p>
          <a:p>
            <a:r>
              <a:rPr lang="en-US" sz="2800" b="1" dirty="0" smtClean="0"/>
              <a:t>OUTPUT2 LOW</a:t>
            </a:r>
          </a:p>
          <a:p>
            <a:endParaRPr lang="en-US" sz="2800" b="1" dirty="0" smtClean="0"/>
          </a:p>
          <a:p>
            <a:endParaRPr lang="en-US" sz="2800" b="1" dirty="0"/>
          </a:p>
        </p:txBody>
      </p:sp>
    </p:spTree>
    <p:extLst>
      <p:ext uri="{BB962C8B-B14F-4D97-AF65-F5344CB8AC3E}">
        <p14:creationId xmlns:p14="http://schemas.microsoft.com/office/powerpoint/2010/main" val="410023983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blipFill dpi="0" rotWithShape="1">
            <a:blip r:embed="rId2">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909" y="642593"/>
            <a:ext cx="7259528" cy="5618870"/>
          </a:xfrm>
          <a:prstGeom prst="rect">
            <a:avLst/>
          </a:prstGeom>
        </p:spPr>
      </p:pic>
      <p:sp>
        <p:nvSpPr>
          <p:cNvPr id="4" name="TextBox 3"/>
          <p:cNvSpPr txBox="1"/>
          <p:nvPr/>
        </p:nvSpPr>
        <p:spPr>
          <a:xfrm>
            <a:off x="572637" y="2135875"/>
            <a:ext cx="2851959" cy="4832092"/>
          </a:xfrm>
          <a:prstGeom prst="rect">
            <a:avLst/>
          </a:prstGeom>
          <a:noFill/>
        </p:spPr>
        <p:txBody>
          <a:bodyPr wrap="square" rtlCol="0">
            <a:spAutoFit/>
          </a:bodyPr>
          <a:lstStyle/>
          <a:p>
            <a:r>
              <a:rPr lang="en-US" sz="2800" b="1" dirty="0" smtClean="0"/>
              <a:t>Case :</a:t>
            </a:r>
          </a:p>
          <a:p>
            <a:endParaRPr lang="en-US" sz="2800" b="1" dirty="0"/>
          </a:p>
          <a:p>
            <a:r>
              <a:rPr lang="en-US" sz="2800" b="1" dirty="0" smtClean="0"/>
              <a:t>V1 HIGH</a:t>
            </a:r>
          </a:p>
          <a:p>
            <a:endParaRPr lang="en-US" sz="2800" b="1" dirty="0"/>
          </a:p>
          <a:p>
            <a:r>
              <a:rPr lang="en-US" sz="2800" b="1" dirty="0" smtClean="0"/>
              <a:t>V2 LOW</a:t>
            </a:r>
          </a:p>
          <a:p>
            <a:endParaRPr lang="en-US" sz="2800" b="1" dirty="0"/>
          </a:p>
          <a:p>
            <a:endParaRPr lang="en-US" sz="2800" b="1" dirty="0" smtClean="0"/>
          </a:p>
          <a:p>
            <a:r>
              <a:rPr lang="en-US" sz="2800" b="1" dirty="0" smtClean="0"/>
              <a:t>OUTPUT1 LOW</a:t>
            </a:r>
          </a:p>
          <a:p>
            <a:r>
              <a:rPr lang="en-US" sz="2800" b="1" dirty="0" smtClean="0"/>
              <a:t>OUTPUT2 HIGH</a:t>
            </a:r>
          </a:p>
          <a:p>
            <a:endParaRPr lang="en-US" sz="2800" b="1" dirty="0" smtClean="0"/>
          </a:p>
          <a:p>
            <a:endParaRPr lang="en-US" sz="2800" b="1" dirty="0"/>
          </a:p>
        </p:txBody>
      </p:sp>
    </p:spTree>
    <p:extLst>
      <p:ext uri="{BB962C8B-B14F-4D97-AF65-F5344CB8AC3E}">
        <p14:creationId xmlns:p14="http://schemas.microsoft.com/office/powerpoint/2010/main" val="157704240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blipFill dpi="0" rotWithShape="1">
            <a:blip r:embed="rId2">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800" b="1" dirty="0">
                <a:solidFill>
                  <a:prstClr val="black"/>
                </a:solidFill>
              </a:rPr>
              <a:t>Case :</a:t>
            </a:r>
          </a:p>
          <a:p>
            <a:pPr lvl="0"/>
            <a:endParaRPr lang="en-US" sz="2800" b="1" dirty="0">
              <a:solidFill>
                <a:prstClr val="black"/>
              </a:solidFill>
            </a:endParaRPr>
          </a:p>
          <a:p>
            <a:pPr lvl="0"/>
            <a:r>
              <a:rPr lang="en-US" sz="2800" b="1" dirty="0">
                <a:solidFill>
                  <a:prstClr val="black"/>
                </a:solidFill>
              </a:rPr>
              <a:t>V1 </a:t>
            </a:r>
            <a:r>
              <a:rPr lang="en-US" sz="2800" b="1" dirty="0" smtClean="0">
                <a:solidFill>
                  <a:prstClr val="black"/>
                </a:solidFill>
              </a:rPr>
              <a:t>LOW</a:t>
            </a:r>
            <a:endParaRPr lang="en-US" sz="2800" b="1" dirty="0">
              <a:solidFill>
                <a:prstClr val="black"/>
              </a:solidFill>
            </a:endParaRPr>
          </a:p>
          <a:p>
            <a:pPr lvl="0"/>
            <a:endParaRPr lang="en-US" sz="2800" b="1" dirty="0">
              <a:solidFill>
                <a:prstClr val="black"/>
              </a:solidFill>
            </a:endParaRPr>
          </a:p>
          <a:p>
            <a:pPr lvl="0"/>
            <a:r>
              <a:rPr lang="en-US" sz="2800" b="1" dirty="0">
                <a:solidFill>
                  <a:prstClr val="black"/>
                </a:solidFill>
              </a:rPr>
              <a:t>V2 </a:t>
            </a:r>
            <a:r>
              <a:rPr lang="en-US" sz="2800" b="1" dirty="0" smtClean="0">
                <a:solidFill>
                  <a:prstClr val="black"/>
                </a:solidFill>
              </a:rPr>
              <a:t>HIGH</a:t>
            </a:r>
            <a:endParaRPr lang="en-US" sz="2800" b="1" dirty="0">
              <a:solidFill>
                <a:prstClr val="black"/>
              </a:solidFill>
            </a:endParaRPr>
          </a:p>
          <a:p>
            <a:pPr lvl="0"/>
            <a:endParaRPr lang="en-US" sz="2800" b="1" dirty="0">
              <a:solidFill>
                <a:prstClr val="black"/>
              </a:solidFill>
            </a:endParaRPr>
          </a:p>
          <a:p>
            <a:pPr lvl="0"/>
            <a:endParaRPr lang="en-US" sz="2800" b="1" dirty="0">
              <a:solidFill>
                <a:prstClr val="black"/>
              </a:solidFill>
            </a:endParaRPr>
          </a:p>
          <a:p>
            <a:pPr lvl="0"/>
            <a:r>
              <a:rPr lang="en-US" sz="2800" b="1" dirty="0">
                <a:solidFill>
                  <a:prstClr val="black"/>
                </a:solidFill>
              </a:rPr>
              <a:t>OUTPUT1 </a:t>
            </a:r>
            <a:r>
              <a:rPr lang="en-US" sz="2800" b="1" dirty="0" smtClean="0">
                <a:solidFill>
                  <a:prstClr val="black"/>
                </a:solidFill>
              </a:rPr>
              <a:t>HIGH</a:t>
            </a:r>
            <a:endParaRPr lang="en-US" sz="2800" b="1" dirty="0">
              <a:solidFill>
                <a:prstClr val="black"/>
              </a:solidFill>
            </a:endParaRPr>
          </a:p>
          <a:p>
            <a:pPr lvl="0"/>
            <a:r>
              <a:rPr lang="en-US" sz="2800" b="1" dirty="0">
                <a:solidFill>
                  <a:prstClr val="black"/>
                </a:solidFill>
              </a:rPr>
              <a:t>OUTPUT2 </a:t>
            </a:r>
            <a:r>
              <a:rPr lang="en-US" sz="2800" b="1" dirty="0" smtClean="0">
                <a:solidFill>
                  <a:prstClr val="black"/>
                </a:solidFill>
              </a:rPr>
              <a:t>LOW</a:t>
            </a:r>
            <a:endParaRPr lang="en-US" sz="2800" b="1" dirty="0">
              <a:solidFill>
                <a:prstClr val="black"/>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198" y="482145"/>
            <a:ext cx="7552909" cy="5893709"/>
          </a:xfrm>
          <a:prstGeom prst="rect">
            <a:avLst/>
          </a:prstGeom>
        </p:spPr>
      </p:pic>
    </p:spTree>
    <p:extLst>
      <p:ext uri="{BB962C8B-B14F-4D97-AF65-F5344CB8AC3E}">
        <p14:creationId xmlns:p14="http://schemas.microsoft.com/office/powerpoint/2010/main" val="22328318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9141444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blipFill dpi="0" rotWithShape="1">
            <a:blip r:embed="rId2">
              <a:alphaModFix amt="10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800" b="1" dirty="0">
                <a:solidFill>
                  <a:prstClr val="black"/>
                </a:solidFill>
              </a:rPr>
              <a:t>Case :</a:t>
            </a:r>
          </a:p>
          <a:p>
            <a:pPr lvl="0"/>
            <a:endParaRPr lang="en-US" sz="2800" b="1" dirty="0">
              <a:solidFill>
                <a:prstClr val="black"/>
              </a:solidFill>
            </a:endParaRPr>
          </a:p>
          <a:p>
            <a:pPr lvl="0"/>
            <a:r>
              <a:rPr lang="en-US" sz="2800" b="1" dirty="0">
                <a:solidFill>
                  <a:prstClr val="black"/>
                </a:solidFill>
              </a:rPr>
              <a:t>V1 LOW</a:t>
            </a:r>
          </a:p>
          <a:p>
            <a:pPr lvl="0"/>
            <a:endParaRPr lang="en-US" sz="2800" b="1" dirty="0">
              <a:solidFill>
                <a:prstClr val="black"/>
              </a:solidFill>
            </a:endParaRPr>
          </a:p>
          <a:p>
            <a:pPr lvl="0"/>
            <a:r>
              <a:rPr lang="en-US" sz="2800" b="1" dirty="0">
                <a:solidFill>
                  <a:prstClr val="black"/>
                </a:solidFill>
              </a:rPr>
              <a:t>V2 </a:t>
            </a:r>
            <a:r>
              <a:rPr lang="en-US" sz="2800" b="1" dirty="0" smtClean="0">
                <a:solidFill>
                  <a:prstClr val="black"/>
                </a:solidFill>
              </a:rPr>
              <a:t>LOW</a:t>
            </a:r>
            <a:endParaRPr lang="en-US" sz="2800" b="1" dirty="0">
              <a:solidFill>
                <a:prstClr val="black"/>
              </a:solidFill>
            </a:endParaRPr>
          </a:p>
          <a:p>
            <a:pPr lvl="0"/>
            <a:endParaRPr lang="en-US" sz="2800" b="1" dirty="0">
              <a:solidFill>
                <a:prstClr val="black"/>
              </a:solidFill>
            </a:endParaRPr>
          </a:p>
          <a:p>
            <a:pPr lvl="0"/>
            <a:endParaRPr lang="en-US" sz="2800" b="1" dirty="0">
              <a:solidFill>
                <a:prstClr val="black"/>
              </a:solidFill>
            </a:endParaRPr>
          </a:p>
          <a:p>
            <a:pPr lvl="0"/>
            <a:r>
              <a:rPr lang="en-US" sz="2800" b="1" dirty="0">
                <a:solidFill>
                  <a:prstClr val="black"/>
                </a:solidFill>
              </a:rPr>
              <a:t>OUTPUT1 HIGH</a:t>
            </a:r>
          </a:p>
          <a:p>
            <a:pPr lvl="0"/>
            <a:r>
              <a:rPr lang="en-US" sz="2800" b="1" dirty="0">
                <a:solidFill>
                  <a:prstClr val="black"/>
                </a:solidFill>
              </a:rPr>
              <a:t>OUTPUT2 LOW</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617" y="572588"/>
            <a:ext cx="7593874" cy="5712823"/>
          </a:xfrm>
          <a:prstGeom prst="rect">
            <a:avLst/>
          </a:prstGeom>
        </p:spPr>
      </p:pic>
    </p:spTree>
    <p:extLst>
      <p:ext uri="{BB962C8B-B14F-4D97-AF65-F5344CB8AC3E}">
        <p14:creationId xmlns:p14="http://schemas.microsoft.com/office/powerpoint/2010/main" val="19123600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blipFill dpi="0" rotWithShape="1">
            <a:blip r:embed="rId2">
              <a:alphaModFix amt="16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367683" y="2833635"/>
            <a:ext cx="3456633" cy="707886"/>
          </a:xfrm>
          <a:prstGeom prst="rect">
            <a:avLst/>
          </a:prstGeom>
          <a:noFill/>
        </p:spPr>
        <p:txBody>
          <a:bodyPr wrap="square" rtlCol="0">
            <a:spAutoFit/>
          </a:bodyPr>
          <a:lstStyle/>
          <a:p>
            <a:r>
              <a:rPr lang="en-US" sz="4000" dirty="0" err="1" smtClean="0">
                <a:latin typeface="Times New Roman" panose="02020603050405020304" pitchFamily="18" charset="0"/>
                <a:cs typeface="Times New Roman" panose="02020603050405020304" pitchFamily="18" charset="0"/>
              </a:rPr>
              <a:t>BreadBoard</a:t>
            </a:r>
            <a:endParaRPr lang="en-US" sz="4000" dirty="0">
              <a:latin typeface="Times New Roman" panose="02020603050405020304" pitchFamily="18" charset="0"/>
              <a:cs typeface="Times New Roman" panose="02020603050405020304" pitchFamily="18" charset="0"/>
            </a:endParaRPr>
          </a:p>
        </p:txBody>
      </p:sp>
      <p:sp>
        <p:nvSpPr>
          <p:cNvPr id="3" name="Rectangle 2"/>
          <p:cNvSpPr/>
          <p:nvPr/>
        </p:nvSpPr>
        <p:spPr>
          <a:xfrm>
            <a:off x="0" y="2833635"/>
            <a:ext cx="12192000" cy="707886"/>
          </a:xfrm>
          <a:prstGeom prst="rect">
            <a:avLst/>
          </a:prstGeom>
          <a:gradFill>
            <a:gsLst>
              <a:gs pos="0">
                <a:schemeClr val="accent1">
                  <a:alpha val="0"/>
                  <a:lumMod val="0"/>
                  <a:lumOff val="10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31529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2-06-01 at 11.05.11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5760" y="185149"/>
            <a:ext cx="10659291" cy="6034154"/>
          </a:xfrm>
          <a:prstGeom prst="rect">
            <a:avLst/>
          </a:prstGeom>
        </p:spPr>
      </p:pic>
    </p:spTree>
    <p:extLst>
      <p:ext uri="{BB962C8B-B14F-4D97-AF65-F5344CB8AC3E}">
        <p14:creationId xmlns:p14="http://schemas.microsoft.com/office/powerpoint/2010/main" val="18004029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blipFill dpi="0" rotWithShape="1">
            <a:blip r:embed="rId2">
              <a:alphaModFix amt="16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2833635"/>
            <a:ext cx="12192000" cy="707886"/>
          </a:xfrm>
          <a:prstGeom prst="rect">
            <a:avLst/>
          </a:prstGeom>
          <a:gradFill>
            <a:gsLst>
              <a:gs pos="0">
                <a:schemeClr val="accent1">
                  <a:alpha val="0"/>
                  <a:lumMod val="0"/>
                  <a:lumOff val="10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642338" y="3018301"/>
            <a:ext cx="3195376" cy="523220"/>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COST ANAYSIS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207238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1165037"/>
              </p:ext>
            </p:extLst>
          </p:nvPr>
        </p:nvGraphicFramePr>
        <p:xfrm>
          <a:off x="2170445" y="2528369"/>
          <a:ext cx="7760676" cy="1752600"/>
        </p:xfrm>
        <a:graphic>
          <a:graphicData uri="http://schemas.openxmlformats.org/drawingml/2006/table">
            <a:tbl>
              <a:tblPr firstRow="1" bandRow="1">
                <a:tableStyleId>{5C22544A-7EE6-4342-B048-85BDC9FD1C3A}</a:tableStyleId>
              </a:tblPr>
              <a:tblGrid>
                <a:gridCol w="1940169">
                  <a:extLst>
                    <a:ext uri="{9D8B030D-6E8A-4147-A177-3AD203B41FA5}">
                      <a16:colId xmlns:a16="http://schemas.microsoft.com/office/drawing/2014/main" val="3025421109"/>
                    </a:ext>
                  </a:extLst>
                </a:gridCol>
                <a:gridCol w="1940169">
                  <a:extLst>
                    <a:ext uri="{9D8B030D-6E8A-4147-A177-3AD203B41FA5}">
                      <a16:colId xmlns:a16="http://schemas.microsoft.com/office/drawing/2014/main" val="1515784618"/>
                    </a:ext>
                  </a:extLst>
                </a:gridCol>
                <a:gridCol w="2239777">
                  <a:extLst>
                    <a:ext uri="{9D8B030D-6E8A-4147-A177-3AD203B41FA5}">
                      <a16:colId xmlns:a16="http://schemas.microsoft.com/office/drawing/2014/main" val="325442908"/>
                    </a:ext>
                  </a:extLst>
                </a:gridCol>
                <a:gridCol w="1640561">
                  <a:extLst>
                    <a:ext uri="{9D8B030D-6E8A-4147-A177-3AD203B41FA5}">
                      <a16:colId xmlns:a16="http://schemas.microsoft.com/office/drawing/2014/main" val="1108421085"/>
                    </a:ext>
                  </a:extLst>
                </a:gridCol>
              </a:tblGrid>
              <a:tr h="370840">
                <a:tc>
                  <a:txBody>
                    <a:bodyPr/>
                    <a:lstStyle/>
                    <a:p>
                      <a:endParaRPr lang="en-US" dirty="0"/>
                    </a:p>
                  </a:txBody>
                  <a:tcPr/>
                </a:tc>
                <a:tc>
                  <a:txBody>
                    <a:bodyPr/>
                    <a:lstStyle/>
                    <a:p>
                      <a:r>
                        <a:rPr lang="en-US" dirty="0" smtClean="0"/>
                        <a:t>SOLUTION A</a:t>
                      </a:r>
                      <a:endParaRPr lang="en-US" dirty="0"/>
                    </a:p>
                  </a:txBody>
                  <a:tcPr/>
                </a:tc>
                <a:tc>
                  <a:txBody>
                    <a:bodyPr/>
                    <a:lstStyle/>
                    <a:p>
                      <a:r>
                        <a:rPr lang="en-US" dirty="0" smtClean="0"/>
                        <a:t>SOLUTION</a:t>
                      </a:r>
                      <a:r>
                        <a:rPr lang="en-US" baseline="0" dirty="0" smtClean="0"/>
                        <a:t> B</a:t>
                      </a:r>
                      <a:endParaRPr lang="en-US" dirty="0"/>
                    </a:p>
                  </a:txBody>
                  <a:tcPr/>
                </a:tc>
                <a:tc>
                  <a:txBody>
                    <a:bodyPr/>
                    <a:lstStyle/>
                    <a:p>
                      <a:r>
                        <a:rPr lang="en-US" dirty="0" smtClean="0"/>
                        <a:t>SOLUTION C</a:t>
                      </a:r>
                      <a:endParaRPr lang="en-US" dirty="0"/>
                    </a:p>
                  </a:txBody>
                  <a:tcPr/>
                </a:tc>
                <a:extLst>
                  <a:ext uri="{0D108BD9-81ED-4DB2-BD59-A6C34878D82A}">
                    <a16:rowId xmlns:a16="http://schemas.microsoft.com/office/drawing/2014/main" val="2990691915"/>
                  </a:ext>
                </a:extLst>
              </a:tr>
              <a:tr h="370840">
                <a:tc>
                  <a:txBody>
                    <a:bodyPr/>
                    <a:lstStyle/>
                    <a:p>
                      <a:r>
                        <a:rPr lang="en-US" dirty="0" smtClean="0"/>
                        <a:t>TOTAL COSTS</a:t>
                      </a:r>
                      <a:endParaRPr lang="en-US" dirty="0"/>
                    </a:p>
                  </a:txBody>
                  <a:tcPr/>
                </a:tc>
                <a:tc>
                  <a:txBody>
                    <a:bodyPr/>
                    <a:lstStyle/>
                    <a:p>
                      <a:r>
                        <a:rPr lang="en-US" dirty="0" smtClean="0"/>
                        <a:t>71</a:t>
                      </a:r>
                      <a:endParaRPr lang="en-US" dirty="0"/>
                    </a:p>
                  </a:txBody>
                  <a:tcPr/>
                </a:tc>
                <a:tc>
                  <a:txBody>
                    <a:bodyPr/>
                    <a:lstStyle/>
                    <a:p>
                      <a:r>
                        <a:rPr lang="en-US" dirty="0" smtClean="0"/>
                        <a:t>76</a:t>
                      </a:r>
                      <a:endParaRPr lang="en-US" dirty="0"/>
                    </a:p>
                  </a:txBody>
                  <a:tcPr/>
                </a:tc>
                <a:tc>
                  <a:txBody>
                    <a:bodyPr/>
                    <a:lstStyle/>
                    <a:p>
                      <a:r>
                        <a:rPr lang="en-US" dirty="0" smtClean="0"/>
                        <a:t>500</a:t>
                      </a:r>
                      <a:endParaRPr lang="en-US" dirty="0"/>
                    </a:p>
                  </a:txBody>
                  <a:tcPr/>
                </a:tc>
                <a:extLst>
                  <a:ext uri="{0D108BD9-81ED-4DB2-BD59-A6C34878D82A}">
                    <a16:rowId xmlns:a16="http://schemas.microsoft.com/office/drawing/2014/main" val="2282763702"/>
                  </a:ext>
                </a:extLst>
              </a:tr>
              <a:tr h="370840">
                <a:tc>
                  <a:txBody>
                    <a:bodyPr/>
                    <a:lstStyle/>
                    <a:p>
                      <a:r>
                        <a:rPr lang="en-US" dirty="0" smtClean="0"/>
                        <a:t>TOTAL BENIFITS</a:t>
                      </a:r>
                      <a:endParaRPr lang="en-US" dirty="0"/>
                    </a:p>
                  </a:txBody>
                  <a:tcPr/>
                </a:tc>
                <a:tc>
                  <a:txBody>
                    <a:bodyPr/>
                    <a:lstStyle/>
                    <a:p>
                      <a:r>
                        <a:rPr lang="en-US" dirty="0" smtClean="0"/>
                        <a:t>429</a:t>
                      </a:r>
                      <a:endParaRPr lang="en-US" dirty="0"/>
                    </a:p>
                  </a:txBody>
                  <a:tcPr/>
                </a:tc>
                <a:tc>
                  <a:txBody>
                    <a:bodyPr/>
                    <a:lstStyle/>
                    <a:p>
                      <a:r>
                        <a:rPr lang="en-US" dirty="0" smtClean="0"/>
                        <a:t>424</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2056465923"/>
                  </a:ext>
                </a:extLst>
              </a:tr>
              <a:tr h="370840">
                <a:tc>
                  <a:txBody>
                    <a:bodyPr/>
                    <a:lstStyle/>
                    <a:p>
                      <a:r>
                        <a:rPr lang="en-US" dirty="0" smtClean="0"/>
                        <a:t>COST BENEFIT RATIO</a:t>
                      </a:r>
                      <a:endParaRPr lang="en-US" dirty="0"/>
                    </a:p>
                  </a:txBody>
                  <a:tcPr/>
                </a:tc>
                <a:tc>
                  <a:txBody>
                    <a:bodyPr/>
                    <a:lstStyle/>
                    <a:p>
                      <a:r>
                        <a:rPr lang="en-US" dirty="0" smtClean="0"/>
                        <a:t>6.04</a:t>
                      </a:r>
                      <a:endParaRPr lang="en-US" dirty="0"/>
                    </a:p>
                  </a:txBody>
                  <a:tcPr/>
                </a:tc>
                <a:tc>
                  <a:txBody>
                    <a:bodyPr/>
                    <a:lstStyle/>
                    <a:p>
                      <a:r>
                        <a:rPr lang="en-US" dirty="0" smtClean="0"/>
                        <a:t>5.57</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2611997001"/>
                  </a:ext>
                </a:extLst>
              </a:tr>
            </a:tbl>
          </a:graphicData>
        </a:graphic>
      </p:graphicFrame>
      <p:sp>
        <p:nvSpPr>
          <p:cNvPr id="3" name="TextBox 2"/>
          <p:cNvSpPr txBox="1"/>
          <p:nvPr/>
        </p:nvSpPr>
        <p:spPr>
          <a:xfrm>
            <a:off x="2170444" y="635726"/>
            <a:ext cx="3420459" cy="1754326"/>
          </a:xfrm>
          <a:prstGeom prst="rect">
            <a:avLst/>
          </a:prstGeom>
          <a:noFill/>
        </p:spPr>
        <p:txBody>
          <a:bodyPr wrap="square" rtlCol="0">
            <a:spAutoFit/>
          </a:bodyPr>
          <a:lstStyle/>
          <a:p>
            <a:r>
              <a:rPr lang="en-US" dirty="0" smtClean="0"/>
              <a:t>Diode 1N4007 1A = 3.5</a:t>
            </a:r>
          </a:p>
          <a:p>
            <a:r>
              <a:rPr lang="en-US" dirty="0" smtClean="0"/>
              <a:t>Wires = 9</a:t>
            </a:r>
          </a:p>
          <a:p>
            <a:r>
              <a:rPr lang="en-US" dirty="0" smtClean="0"/>
              <a:t>Resistance = 3</a:t>
            </a:r>
          </a:p>
          <a:p>
            <a:r>
              <a:rPr lang="en-US" dirty="0" smtClean="0"/>
              <a:t>Transistor 2N2222 =1.5</a:t>
            </a:r>
          </a:p>
          <a:p>
            <a:endParaRPr lang="en-US" dirty="0" smtClean="0"/>
          </a:p>
          <a:p>
            <a:endParaRPr lang="en-US" dirty="0"/>
          </a:p>
        </p:txBody>
      </p:sp>
      <p:sp>
        <p:nvSpPr>
          <p:cNvPr id="4" name="TextBox 3"/>
          <p:cNvSpPr txBox="1"/>
          <p:nvPr/>
        </p:nvSpPr>
        <p:spPr>
          <a:xfrm>
            <a:off x="1948375" y="4771277"/>
            <a:ext cx="3929911"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Solution B uses more nodes on breadboard, hence more wires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Solution C is buying a ready SR Latch IC</a:t>
            </a:r>
            <a:endParaRPr lang="en-US" dirty="0"/>
          </a:p>
        </p:txBody>
      </p:sp>
    </p:spTree>
    <p:extLst>
      <p:ext uri="{BB962C8B-B14F-4D97-AF65-F5344CB8AC3E}">
        <p14:creationId xmlns:p14="http://schemas.microsoft.com/office/powerpoint/2010/main" val="269831549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blipFill dpi="0" rotWithShape="1">
            <a:blip r:embed="rId2">
              <a:alphaModFix amt="24000"/>
            </a:blip>
            <a:srcRect/>
            <a:stretch>
              <a:fillRect b="-74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2833635"/>
            <a:ext cx="12192000" cy="707886"/>
          </a:xfrm>
          <a:prstGeom prst="rect">
            <a:avLst/>
          </a:prstGeom>
          <a:gradFill>
            <a:gsLst>
              <a:gs pos="0">
                <a:schemeClr val="accent1">
                  <a:alpha val="0"/>
                  <a:lumMod val="0"/>
                  <a:lumOff val="100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PCB LAYOUT</a:t>
            </a:r>
            <a:endParaRPr lang="en-US" dirty="0"/>
          </a:p>
        </p:txBody>
      </p:sp>
    </p:spTree>
    <p:extLst>
      <p:ext uri="{BB962C8B-B14F-4D97-AF65-F5344CB8AC3E}">
        <p14:creationId xmlns:p14="http://schemas.microsoft.com/office/powerpoint/2010/main" val="20738175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8640" y="864871"/>
            <a:ext cx="10937966" cy="5553346"/>
          </a:xfrm>
          <a:prstGeom prst="rect">
            <a:avLst/>
          </a:prstGeom>
        </p:spPr>
      </p:pic>
      <p:sp>
        <p:nvSpPr>
          <p:cNvPr id="3" name="TextBox 2"/>
          <p:cNvSpPr txBox="1"/>
          <p:nvPr/>
        </p:nvSpPr>
        <p:spPr>
          <a:xfrm>
            <a:off x="548640" y="357051"/>
            <a:ext cx="3622766" cy="369332"/>
          </a:xfrm>
          <a:prstGeom prst="rect">
            <a:avLst/>
          </a:prstGeom>
          <a:noFill/>
        </p:spPr>
        <p:txBody>
          <a:bodyPr wrap="square" rtlCol="0">
            <a:spAutoFit/>
          </a:bodyPr>
          <a:lstStyle/>
          <a:p>
            <a:r>
              <a:rPr lang="en-US" dirty="0" smtClean="0"/>
              <a:t>DTL Schematic used for PCB layout:</a:t>
            </a:r>
            <a:endParaRPr lang="en-US" dirty="0"/>
          </a:p>
        </p:txBody>
      </p:sp>
    </p:spTree>
    <p:extLst>
      <p:ext uri="{BB962C8B-B14F-4D97-AF65-F5344CB8AC3E}">
        <p14:creationId xmlns:p14="http://schemas.microsoft.com/office/powerpoint/2010/main" val="34308950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27315" y="1100373"/>
            <a:ext cx="10537371" cy="5317868"/>
          </a:xfrm>
          <a:prstGeom prst="rect">
            <a:avLst/>
          </a:prstGeom>
        </p:spPr>
      </p:pic>
      <p:sp>
        <p:nvSpPr>
          <p:cNvPr id="4" name="TextBox 3"/>
          <p:cNvSpPr txBox="1"/>
          <p:nvPr/>
        </p:nvSpPr>
        <p:spPr>
          <a:xfrm>
            <a:off x="827315" y="322218"/>
            <a:ext cx="1933303" cy="369332"/>
          </a:xfrm>
          <a:prstGeom prst="rect">
            <a:avLst/>
          </a:prstGeom>
          <a:noFill/>
        </p:spPr>
        <p:txBody>
          <a:bodyPr wrap="square" rtlCol="0">
            <a:spAutoFit/>
          </a:bodyPr>
          <a:lstStyle/>
          <a:p>
            <a:r>
              <a:rPr lang="en-US" dirty="0" smtClean="0"/>
              <a:t>DTL PCB Layout:</a:t>
            </a:r>
            <a:endParaRPr lang="en-US" dirty="0"/>
          </a:p>
        </p:txBody>
      </p:sp>
    </p:spTree>
    <p:extLst>
      <p:ext uri="{BB962C8B-B14F-4D97-AF65-F5344CB8AC3E}">
        <p14:creationId xmlns:p14="http://schemas.microsoft.com/office/powerpoint/2010/main" val="377336243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92403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2692383"/>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3.xml><?xml version="1.0" encoding="utf-8"?>
<a:theme xmlns:a="http://schemas.openxmlformats.org/drawingml/2006/main" name="1_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4.xml><?xml version="1.0" encoding="utf-8"?>
<a:theme xmlns:a="http://schemas.openxmlformats.org/drawingml/2006/main" name="2_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
  <TotalTime>820</TotalTime>
  <Words>1332</Words>
  <Application>Microsoft Office PowerPoint</Application>
  <PresentationFormat>Widescreen</PresentationFormat>
  <Paragraphs>676</Paragraphs>
  <Slides>100</Slides>
  <Notes>0</Notes>
  <HiddenSlides>0</HiddenSlides>
  <MMClips>4</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100</vt:i4>
      </vt:variant>
    </vt:vector>
  </HeadingPairs>
  <TitlesOfParts>
    <vt:vector size="110" baseType="lpstr">
      <vt:lpstr>Arial</vt:lpstr>
      <vt:lpstr>Calibri</vt:lpstr>
      <vt:lpstr>Calibri Light</vt:lpstr>
      <vt:lpstr>Century Gothic</vt:lpstr>
      <vt:lpstr>Times New Roman</vt:lpstr>
      <vt:lpstr>Wingdings</vt:lpstr>
      <vt:lpstr>Office Theme</vt:lpstr>
      <vt:lpstr>Mesh</vt:lpstr>
      <vt:lpstr>1_Mesh</vt:lpstr>
      <vt:lpstr>2_Mesh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Mohanad Taman</dc:creator>
  <cp:lastModifiedBy>Mohanad Taman</cp:lastModifiedBy>
  <cp:revision>52</cp:revision>
  <dcterms:created xsi:type="dcterms:W3CDTF">2022-05-31T14:49:23Z</dcterms:created>
  <dcterms:modified xsi:type="dcterms:W3CDTF">2022-06-22T17:01:15Z</dcterms:modified>
</cp:coreProperties>
</file>